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67" r:id="rId5"/>
    <p:sldId id="268" r:id="rId6"/>
    <p:sldId id="259" r:id="rId7"/>
    <p:sldId id="260" r:id="rId8"/>
    <p:sldId id="261" r:id="rId9"/>
    <p:sldId id="262" r:id="rId10"/>
    <p:sldId id="266" r:id="rId11"/>
    <p:sldId id="264" r:id="rId12"/>
    <p:sldId id="265" r:id="rId13"/>
    <p:sldId id="270" r:id="rId14"/>
    <p:sldId id="269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99" autoAdjust="0"/>
  </p:normalViewPr>
  <p:slideViewPr>
    <p:cSldViewPr snapToGrid="0" snapToObjects="1">
      <p:cViewPr>
        <p:scale>
          <a:sx n="165" d="100"/>
          <a:sy n="165" d="100"/>
        </p:scale>
        <p:origin x="-16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6466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87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61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47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13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962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904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18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84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919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1FBAF-6779-6A49-AFB8-D58343299AFF}" type="datetimeFigureOut">
              <a:t>23/08/2017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53EE0-D19B-894F-A9A8-238F15A6F36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3925" y="3199210"/>
            <a:ext cx="1505106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Mutation rates?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89136" y="1059245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Protein production energy costs?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189136" y="3199210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Protein production energy costs?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89136" y="5521761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Protein production energy costs?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22835" y="368027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A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A)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022835" y="1046417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A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A)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022835" y="1677970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B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B)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022835" y="2535829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A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A)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022835" y="3214219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A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A)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022835" y="3845772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B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B)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22835" y="4817715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A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A)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22835" y="5496105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A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A)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022835" y="6127658"/>
            <a:ext cx="1711922" cy="365195"/>
          </a:xfrm>
          <a:prstGeom prst="rect">
            <a:avLst/>
          </a:prstGeom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>
                <a:latin typeface="Avenir Book"/>
                <a:cs typeface="Avenir Book"/>
              </a:rPr>
              <a:t>Environment B</a:t>
            </a:r>
          </a:p>
          <a:p>
            <a:pPr algn="ctr"/>
            <a:r>
              <a:rPr lang="fr-FR" sz="1000">
                <a:latin typeface="Avenir Book"/>
                <a:cs typeface="Avenir Book"/>
              </a:rPr>
              <a:t>(genome B)</a:t>
            </a:r>
          </a:p>
        </p:txBody>
      </p:sp>
      <p:cxnSp>
        <p:nvCxnSpPr>
          <p:cNvPr id="5" name="Connecteur droit avec flèche 4"/>
          <p:cNvCxnSpPr>
            <a:stCxn id="3" idx="3"/>
            <a:endCxn id="45" idx="1"/>
          </p:cNvCxnSpPr>
          <p:nvPr/>
        </p:nvCxnSpPr>
        <p:spPr>
          <a:xfrm>
            <a:off x="1899031" y="3381808"/>
            <a:ext cx="1290105" cy="0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1899031" y="1424440"/>
            <a:ext cx="1290105" cy="1774770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1899031" y="3564405"/>
            <a:ext cx="1290105" cy="1931700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endCxn id="47" idx="1"/>
          </p:cNvCxnSpPr>
          <p:nvPr/>
        </p:nvCxnSpPr>
        <p:spPr>
          <a:xfrm flipV="1">
            <a:off x="4901058" y="550625"/>
            <a:ext cx="1121777" cy="508620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/>
          <p:nvPr/>
        </p:nvCxnSpPr>
        <p:spPr>
          <a:xfrm>
            <a:off x="4901058" y="1411613"/>
            <a:ext cx="594574" cy="76610"/>
          </a:xfrm>
          <a:prstGeom prst="straightConnector1">
            <a:avLst/>
          </a:prstGeom>
          <a:ln>
            <a:headEnd type="none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/>
          <p:cNvCxnSpPr>
            <a:endCxn id="48" idx="1"/>
          </p:cNvCxnSpPr>
          <p:nvPr/>
        </p:nvCxnSpPr>
        <p:spPr>
          <a:xfrm flipV="1">
            <a:off x="5495632" y="1229015"/>
            <a:ext cx="527203" cy="259208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endCxn id="49" idx="1"/>
          </p:cNvCxnSpPr>
          <p:nvPr/>
        </p:nvCxnSpPr>
        <p:spPr>
          <a:xfrm>
            <a:off x="5495632" y="1488223"/>
            <a:ext cx="527203" cy="372345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endCxn id="50" idx="1"/>
          </p:cNvCxnSpPr>
          <p:nvPr/>
        </p:nvCxnSpPr>
        <p:spPr>
          <a:xfrm flipV="1">
            <a:off x="4901058" y="2718427"/>
            <a:ext cx="1121777" cy="495792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>
            <a:endCxn id="54" idx="1"/>
          </p:cNvCxnSpPr>
          <p:nvPr/>
        </p:nvCxnSpPr>
        <p:spPr>
          <a:xfrm flipV="1">
            <a:off x="4901058" y="5000313"/>
            <a:ext cx="1121777" cy="521448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/>
          <p:nvPr/>
        </p:nvCxnSpPr>
        <p:spPr>
          <a:xfrm>
            <a:off x="4901058" y="3565227"/>
            <a:ext cx="594574" cy="76610"/>
          </a:xfrm>
          <a:prstGeom prst="straightConnector1">
            <a:avLst/>
          </a:prstGeom>
          <a:ln>
            <a:headEnd type="none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eur droit avec flèche 95"/>
          <p:cNvCxnSpPr/>
          <p:nvPr/>
        </p:nvCxnSpPr>
        <p:spPr>
          <a:xfrm flipV="1">
            <a:off x="5495632" y="3382629"/>
            <a:ext cx="527203" cy="259208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5495632" y="3641837"/>
            <a:ext cx="527203" cy="372345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/>
          <p:nvPr/>
        </p:nvCxnSpPr>
        <p:spPr>
          <a:xfrm>
            <a:off x="4901058" y="5886956"/>
            <a:ext cx="594574" cy="76610"/>
          </a:xfrm>
          <a:prstGeom prst="straightConnector1">
            <a:avLst/>
          </a:prstGeom>
          <a:ln>
            <a:headEnd type="none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5495632" y="5704358"/>
            <a:ext cx="527203" cy="259208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5495632" y="5963566"/>
            <a:ext cx="527203" cy="372345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2189159" y="2189102"/>
            <a:ext cx="5696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null</a:t>
            </a:r>
          </a:p>
        </p:txBody>
      </p:sp>
      <p:sp>
        <p:nvSpPr>
          <p:cNvPr id="106" name="ZoneTexte 105"/>
          <p:cNvSpPr txBox="1"/>
          <p:nvPr/>
        </p:nvSpPr>
        <p:spPr>
          <a:xfrm>
            <a:off x="2007987" y="3059454"/>
            <a:ext cx="94455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low</a:t>
            </a:r>
          </a:p>
          <a:p>
            <a:pPr algn="ctr"/>
            <a:r>
              <a:rPr lang="fr-FR">
                <a:latin typeface="Avenir Black"/>
                <a:cs typeface="Avenir Black"/>
              </a:rPr>
              <a:t>(0.001)</a:t>
            </a:r>
          </a:p>
        </p:txBody>
      </p:sp>
      <p:sp>
        <p:nvSpPr>
          <p:cNvPr id="107" name="ZoneTexte 106"/>
          <p:cNvSpPr txBox="1"/>
          <p:nvPr/>
        </p:nvSpPr>
        <p:spPr>
          <a:xfrm>
            <a:off x="2125440" y="4186309"/>
            <a:ext cx="80790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high</a:t>
            </a:r>
          </a:p>
          <a:p>
            <a:pPr algn="ctr"/>
            <a:r>
              <a:rPr lang="fr-FR">
                <a:latin typeface="Avenir Black"/>
                <a:cs typeface="Avenir Black"/>
              </a:rPr>
              <a:t>(0.01)</a:t>
            </a:r>
          </a:p>
        </p:txBody>
      </p:sp>
      <p:sp>
        <p:nvSpPr>
          <p:cNvPr id="109" name="ZoneTexte 108"/>
          <p:cNvSpPr txBox="1"/>
          <p:nvPr/>
        </p:nvSpPr>
        <p:spPr>
          <a:xfrm>
            <a:off x="5196261" y="605646"/>
            <a:ext cx="4579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no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5196261" y="2767743"/>
            <a:ext cx="4579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no</a:t>
            </a:r>
          </a:p>
        </p:txBody>
      </p:sp>
      <p:sp>
        <p:nvSpPr>
          <p:cNvPr id="111" name="ZoneTexte 110"/>
          <p:cNvSpPr txBox="1"/>
          <p:nvPr/>
        </p:nvSpPr>
        <p:spPr>
          <a:xfrm>
            <a:off x="5196261" y="5059889"/>
            <a:ext cx="4579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no</a:t>
            </a:r>
          </a:p>
        </p:txBody>
      </p:sp>
      <p:sp>
        <p:nvSpPr>
          <p:cNvPr id="112" name="ZoneTexte 111"/>
          <p:cNvSpPr txBox="1"/>
          <p:nvPr/>
        </p:nvSpPr>
        <p:spPr>
          <a:xfrm>
            <a:off x="5160988" y="1276262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yes</a:t>
            </a:r>
          </a:p>
        </p:txBody>
      </p:sp>
      <p:sp>
        <p:nvSpPr>
          <p:cNvPr id="113" name="ZoneTexte 112"/>
          <p:cNvSpPr txBox="1"/>
          <p:nvPr/>
        </p:nvSpPr>
        <p:spPr>
          <a:xfrm>
            <a:off x="5160988" y="3444064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yes</a:t>
            </a:r>
          </a:p>
        </p:txBody>
      </p:sp>
      <p:sp>
        <p:nvSpPr>
          <p:cNvPr id="114" name="ZoneTexte 113"/>
          <p:cNvSpPr txBox="1"/>
          <p:nvPr/>
        </p:nvSpPr>
        <p:spPr>
          <a:xfrm>
            <a:off x="5160988" y="5776264"/>
            <a:ext cx="556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>
                <a:latin typeface="Avenir Black"/>
                <a:cs typeface="Avenir Black"/>
              </a:rPr>
              <a:t>yes</a:t>
            </a:r>
          </a:p>
        </p:txBody>
      </p:sp>
      <p:sp>
        <p:nvSpPr>
          <p:cNvPr id="115" name="ZoneTexte 114"/>
          <p:cNvSpPr txBox="1"/>
          <p:nvPr/>
        </p:nvSpPr>
        <p:spPr>
          <a:xfrm>
            <a:off x="7766029" y="387316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16" name="ZoneTexte 115"/>
          <p:cNvSpPr txBox="1"/>
          <p:nvPr/>
        </p:nvSpPr>
        <p:spPr>
          <a:xfrm>
            <a:off x="7766029" y="1070005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17" name="ZoneTexte 116"/>
          <p:cNvSpPr txBox="1"/>
          <p:nvPr/>
        </p:nvSpPr>
        <p:spPr>
          <a:xfrm>
            <a:off x="7766029" y="1705489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19" name="ZoneTexte 118"/>
          <p:cNvSpPr txBox="1"/>
          <p:nvPr/>
        </p:nvSpPr>
        <p:spPr>
          <a:xfrm>
            <a:off x="7766029" y="2556589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20" name="ZoneTexte 119"/>
          <p:cNvSpPr txBox="1"/>
          <p:nvPr/>
        </p:nvSpPr>
        <p:spPr>
          <a:xfrm>
            <a:off x="7766029" y="3239278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21" name="ZoneTexte 120"/>
          <p:cNvSpPr txBox="1"/>
          <p:nvPr/>
        </p:nvSpPr>
        <p:spPr>
          <a:xfrm>
            <a:off x="7766029" y="3874762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22" name="ZoneTexte 121"/>
          <p:cNvSpPr txBox="1"/>
          <p:nvPr/>
        </p:nvSpPr>
        <p:spPr>
          <a:xfrm>
            <a:off x="7766029" y="4844951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23" name="ZoneTexte 122"/>
          <p:cNvSpPr txBox="1"/>
          <p:nvPr/>
        </p:nvSpPr>
        <p:spPr>
          <a:xfrm>
            <a:off x="7766029" y="5527640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  <p:sp>
        <p:nvSpPr>
          <p:cNvPr id="124" name="ZoneTexte 123"/>
          <p:cNvSpPr txBox="1"/>
          <p:nvPr/>
        </p:nvSpPr>
        <p:spPr>
          <a:xfrm>
            <a:off x="7766029" y="6163124"/>
            <a:ext cx="56420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latin typeface="Avenir Book"/>
                <a:cs typeface="Avenir Book"/>
              </a:rPr>
              <a:t>(x10)</a:t>
            </a:r>
          </a:p>
        </p:txBody>
      </p:sp>
    </p:spTree>
    <p:extLst>
      <p:ext uri="{BB962C8B-B14F-4D97-AF65-F5344CB8AC3E}">
        <p14:creationId xmlns:p14="http://schemas.microsoft.com/office/powerpoint/2010/main" val="345816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genome_functional_s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59" y="-62626"/>
            <a:ext cx="3456000" cy="3592596"/>
          </a:xfrm>
          <a:prstGeom prst="rect">
            <a:avLst/>
          </a:prstGeom>
        </p:spPr>
      </p:pic>
      <p:pic>
        <p:nvPicPr>
          <p:cNvPr id="6" name="Image 5" descr="genome_s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8" y="-62626"/>
            <a:ext cx="3459552" cy="3596288"/>
          </a:xfrm>
          <a:prstGeom prst="rect">
            <a:avLst/>
          </a:prstGeom>
        </p:spPr>
      </p:pic>
      <p:pic>
        <p:nvPicPr>
          <p:cNvPr id="7" name="Image 6" descr="nb_functional_reg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0" y="3025559"/>
            <a:ext cx="3456000" cy="3592596"/>
          </a:xfrm>
          <a:prstGeom prst="rect">
            <a:avLst/>
          </a:prstGeom>
        </p:spPr>
      </p:pic>
      <p:pic>
        <p:nvPicPr>
          <p:cNvPr id="9" name="Image 8" descr="mean_operon_siz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59" y="3027169"/>
            <a:ext cx="3456000" cy="3592596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1681314" y="315230"/>
            <a:ext cx="17975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a. Mean genome size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559592" y="315230"/>
            <a:ext cx="271869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b. Mean functional genome size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943082" y="3400177"/>
            <a:ext cx="32060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c. Mean number of functional regions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5039741" y="3410362"/>
            <a:ext cx="17322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d. Mean operon size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-180645" y="1544135"/>
            <a:ext cx="20168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genetic units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-180645" y="4691310"/>
            <a:ext cx="20168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genetic units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3161445" y="4691311"/>
            <a:ext cx="20168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genetic units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161446" y="1524128"/>
            <a:ext cx="20168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genetic units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042114" y="307483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5426310" y="307483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2042114" y="618300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5426310" y="618300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</p:spTree>
    <p:extLst>
      <p:ext uri="{BB962C8B-B14F-4D97-AF65-F5344CB8AC3E}">
        <p14:creationId xmlns:p14="http://schemas.microsoft.com/office/powerpoint/2010/main" val="659556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8147" y="146587"/>
            <a:ext cx="2122998" cy="793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Scenario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159921" y="146587"/>
            <a:ext cx="2894282" cy="793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Consensus regulation network</a:t>
            </a:r>
          </a:p>
          <a:p>
            <a:pPr algn="ctr"/>
            <a:r>
              <a:rPr lang="fr-FR" sz="1600" b="1"/>
              <a:t>under high mutation rates</a:t>
            </a:r>
          </a:p>
        </p:txBody>
      </p:sp>
      <p:cxnSp>
        <p:nvCxnSpPr>
          <p:cNvPr id="12" name="Connecteur droit 11"/>
          <p:cNvCxnSpPr/>
          <p:nvPr/>
        </p:nvCxnSpPr>
        <p:spPr>
          <a:xfrm flipH="1">
            <a:off x="2261144" y="146587"/>
            <a:ext cx="1" cy="65198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4933242" y="146587"/>
            <a:ext cx="0" cy="65198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138147" y="146587"/>
            <a:ext cx="1" cy="65198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96815" y="916577"/>
            <a:ext cx="220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Environment </a:t>
            </a:r>
            <a:r>
              <a:rPr lang="fr-FR" sz="1400" b="1"/>
              <a:t>A</a:t>
            </a:r>
          </a:p>
          <a:p>
            <a:pPr algn="ctr"/>
            <a:r>
              <a:rPr lang="fr-FR" sz="1400" i="1"/>
              <a:t>No protein production cost</a:t>
            </a:r>
          </a:p>
          <a:p>
            <a:pPr algn="ctr"/>
            <a:r>
              <a:rPr lang="fr-FR" sz="1400" i="1"/>
              <a:t>(genome A)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138147" y="2658585"/>
            <a:ext cx="2122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Environment </a:t>
            </a:r>
            <a:r>
              <a:rPr lang="fr-FR" sz="1400" b="1"/>
              <a:t>A</a:t>
            </a:r>
          </a:p>
          <a:p>
            <a:pPr algn="ctr"/>
            <a:r>
              <a:rPr lang="fr-FR" sz="1400" i="1"/>
              <a:t>Protein production cost</a:t>
            </a:r>
          </a:p>
          <a:p>
            <a:pPr algn="ctr"/>
            <a:r>
              <a:rPr lang="fr-FR" sz="1400" i="1"/>
              <a:t>(genome A)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138148" y="5111778"/>
            <a:ext cx="2122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Environment </a:t>
            </a:r>
            <a:r>
              <a:rPr lang="fr-FR" sz="1400" b="1"/>
              <a:t>B</a:t>
            </a:r>
          </a:p>
          <a:p>
            <a:pPr algn="ctr"/>
            <a:r>
              <a:rPr lang="fr-FR" sz="1400" i="1"/>
              <a:t>Protein production cost</a:t>
            </a:r>
          </a:p>
          <a:p>
            <a:pPr algn="ctr"/>
            <a:r>
              <a:rPr lang="fr-FR" sz="1400" i="1"/>
              <a:t>(genome B)</a:t>
            </a:r>
          </a:p>
        </p:txBody>
      </p:sp>
      <p:cxnSp>
        <p:nvCxnSpPr>
          <p:cNvPr id="43" name="Connecteur droit 42"/>
          <p:cNvCxnSpPr/>
          <p:nvPr/>
        </p:nvCxnSpPr>
        <p:spPr>
          <a:xfrm>
            <a:off x="138147" y="1633258"/>
            <a:ext cx="86029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38147" y="4131931"/>
            <a:ext cx="86029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138147" y="6666456"/>
            <a:ext cx="860299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933242" y="146587"/>
            <a:ext cx="3807899" cy="793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Consensus regulation network</a:t>
            </a:r>
          </a:p>
          <a:p>
            <a:pPr algn="ctr"/>
            <a:r>
              <a:rPr lang="fr-FR" sz="1600" b="1"/>
              <a:t>under low mutation rates</a:t>
            </a:r>
          </a:p>
        </p:txBody>
      </p:sp>
      <p:cxnSp>
        <p:nvCxnSpPr>
          <p:cNvPr id="47" name="Connecteur droit 46"/>
          <p:cNvCxnSpPr/>
          <p:nvPr/>
        </p:nvCxnSpPr>
        <p:spPr>
          <a:xfrm>
            <a:off x="8741141" y="146587"/>
            <a:ext cx="0" cy="65198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2261145" y="1136027"/>
            <a:ext cx="2672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EMPTY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933242" y="1135590"/>
            <a:ext cx="3807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EMPTY</a:t>
            </a:r>
          </a:p>
        </p:txBody>
      </p:sp>
      <p:pic>
        <p:nvPicPr>
          <p:cNvPr id="2" name="Image 1" descr="crop_regulation_int_energ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07" y="1667598"/>
            <a:ext cx="1791649" cy="2429584"/>
          </a:xfrm>
          <a:prstGeom prst="rect">
            <a:avLst/>
          </a:prstGeom>
        </p:spPr>
      </p:pic>
      <p:pic>
        <p:nvPicPr>
          <p:cNvPr id="3" name="Image 2" descr="crop_regulation_int_innova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34" y="4356704"/>
            <a:ext cx="2604134" cy="1863209"/>
          </a:xfrm>
          <a:prstGeom prst="rect">
            <a:avLst/>
          </a:prstGeom>
        </p:spPr>
      </p:pic>
      <p:pic>
        <p:nvPicPr>
          <p:cNvPr id="4" name="Image 3" descr="crop_regulation_low_energ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92" y="1670972"/>
            <a:ext cx="3705768" cy="2357026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2261145" y="1633258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c.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2261144" y="938475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a.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4933242" y="940070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b.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4933242" y="1633258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d.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261144" y="4131931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e.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933242" y="4131931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f.</a:t>
            </a:r>
          </a:p>
        </p:txBody>
      </p:sp>
      <p:pic>
        <p:nvPicPr>
          <p:cNvPr id="6" name="Image 5" descr="crop_regulation_low_innovat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77" y="4165627"/>
            <a:ext cx="2305778" cy="245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6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rop_metabolism_int_noenerg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36" y="2152236"/>
            <a:ext cx="2920169" cy="8371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5872" y="1227667"/>
            <a:ext cx="2122998" cy="793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Scenario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678869" y="1227667"/>
            <a:ext cx="2977354" cy="793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Consensus metabolic network</a:t>
            </a:r>
          </a:p>
          <a:p>
            <a:pPr algn="ctr"/>
            <a:r>
              <a:rPr lang="fr-FR" sz="1600" b="1"/>
              <a:t>under high mutation rates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2678870" y="1227667"/>
            <a:ext cx="0" cy="39800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5656223" y="1227667"/>
            <a:ext cx="0" cy="39800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555872" y="1227667"/>
            <a:ext cx="0" cy="39800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03592" y="2299969"/>
            <a:ext cx="2208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Environment </a:t>
            </a:r>
            <a:r>
              <a:rPr lang="fr-FR" sz="1400" b="1"/>
              <a:t>A</a:t>
            </a:r>
          </a:p>
          <a:p>
            <a:pPr algn="ctr"/>
            <a:r>
              <a:rPr lang="fr-FR" sz="1400" i="1"/>
              <a:t>No protein production cost</a:t>
            </a:r>
          </a:p>
        </p:txBody>
      </p:sp>
      <p:pic>
        <p:nvPicPr>
          <p:cNvPr id="14" name="Image 13" descr="crop_metabolism_int_energ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10" y="3221904"/>
            <a:ext cx="2221243" cy="815135"/>
          </a:xfrm>
          <a:prstGeom prst="rect">
            <a:avLst/>
          </a:prstGeom>
        </p:spPr>
      </p:pic>
      <p:pic>
        <p:nvPicPr>
          <p:cNvPr id="15" name="Image 14" descr="crop_metabolism_int_innova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49" y="4570882"/>
            <a:ext cx="1584636" cy="234183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555872" y="3365837"/>
            <a:ext cx="212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Environment </a:t>
            </a:r>
            <a:r>
              <a:rPr lang="fr-FR" sz="1400" b="1"/>
              <a:t>A</a:t>
            </a:r>
          </a:p>
          <a:p>
            <a:pPr algn="ctr"/>
            <a:r>
              <a:rPr lang="fr-FR" sz="1400" i="1"/>
              <a:t>Protein production cost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555872" y="4433952"/>
            <a:ext cx="2122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/>
              <a:t>Environment </a:t>
            </a:r>
            <a:r>
              <a:rPr lang="fr-FR" sz="1400" b="1"/>
              <a:t>B</a:t>
            </a:r>
          </a:p>
          <a:p>
            <a:pPr algn="ctr"/>
            <a:r>
              <a:rPr lang="fr-FR" sz="1400" i="1"/>
              <a:t>Protein production cost</a:t>
            </a:r>
          </a:p>
        </p:txBody>
      </p:sp>
      <p:cxnSp>
        <p:nvCxnSpPr>
          <p:cNvPr id="43" name="Connecteur droit 42"/>
          <p:cNvCxnSpPr/>
          <p:nvPr/>
        </p:nvCxnSpPr>
        <p:spPr>
          <a:xfrm>
            <a:off x="555872" y="3105830"/>
            <a:ext cx="80782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555872" y="4157478"/>
            <a:ext cx="80782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555872" y="5207673"/>
            <a:ext cx="80782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656223" y="1227667"/>
            <a:ext cx="2977354" cy="793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/>
              <a:t>Consensus metabolic network</a:t>
            </a:r>
          </a:p>
          <a:p>
            <a:pPr algn="ctr"/>
            <a:r>
              <a:rPr lang="fr-FR" sz="1600" b="1"/>
              <a:t>under low mutation rates</a:t>
            </a:r>
          </a:p>
        </p:txBody>
      </p:sp>
      <p:cxnSp>
        <p:nvCxnSpPr>
          <p:cNvPr id="47" name="Connecteur droit 46"/>
          <p:cNvCxnSpPr/>
          <p:nvPr/>
        </p:nvCxnSpPr>
        <p:spPr>
          <a:xfrm>
            <a:off x="8634160" y="1227667"/>
            <a:ext cx="0" cy="39800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Image 50" descr="crop_metabolism_low_energ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25" y="3291480"/>
            <a:ext cx="2157953" cy="704749"/>
          </a:xfrm>
          <a:prstGeom prst="rect">
            <a:avLst/>
          </a:prstGeom>
        </p:spPr>
      </p:pic>
      <p:pic>
        <p:nvPicPr>
          <p:cNvPr id="52" name="Image 51" descr="crop_metabolism_low_innovatio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68" y="4551003"/>
            <a:ext cx="2581291" cy="255694"/>
          </a:xfrm>
          <a:prstGeom prst="rect">
            <a:avLst/>
          </a:prstGeom>
        </p:spPr>
      </p:pic>
      <p:pic>
        <p:nvPicPr>
          <p:cNvPr id="53" name="Image 52" descr="crop_metabolism_low_noenergy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25" y="2190150"/>
            <a:ext cx="2157953" cy="729171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5220961" y="2768239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/>
              <a:t>a.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198315" y="2768239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/>
              <a:t>b.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5220961" y="3818924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/>
              <a:t>c.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198898" y="3818924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/>
              <a:t>d.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5220961" y="4869119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/>
              <a:t>e.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198898" y="4869119"/>
            <a:ext cx="435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/>
              <a:t>f.</a:t>
            </a:r>
          </a:p>
        </p:txBody>
      </p:sp>
    </p:spTree>
    <p:extLst>
      <p:ext uri="{BB962C8B-B14F-4D97-AF65-F5344CB8AC3E}">
        <p14:creationId xmlns:p14="http://schemas.microsoft.com/office/powerpoint/2010/main" val="327556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nb_func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0" y="442586"/>
            <a:ext cx="3854666" cy="2124000"/>
          </a:xfrm>
          <a:prstGeom prst="rect">
            <a:avLst/>
          </a:prstGeom>
        </p:spPr>
      </p:pic>
      <p:pic>
        <p:nvPicPr>
          <p:cNvPr id="3" name="Image 2" descr="gen_func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03" y="442586"/>
            <a:ext cx="3854667" cy="2124000"/>
          </a:xfrm>
          <a:prstGeom prst="rect">
            <a:avLst/>
          </a:prstGeom>
        </p:spPr>
      </p:pic>
      <p:pic>
        <p:nvPicPr>
          <p:cNvPr id="4" name="Image 3" descr="met_nodes_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0" y="4087598"/>
            <a:ext cx="3854666" cy="2124000"/>
          </a:xfrm>
          <a:prstGeom prst="rect">
            <a:avLst/>
          </a:prstGeom>
        </p:spPr>
      </p:pic>
      <p:pic>
        <p:nvPicPr>
          <p:cNvPr id="5" name="Image 4" descr="grn_nodes_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0" y="2265748"/>
            <a:ext cx="3854666" cy="2124000"/>
          </a:xfrm>
          <a:prstGeom prst="rect">
            <a:avLst/>
          </a:prstGeom>
        </p:spPr>
      </p:pic>
      <p:pic>
        <p:nvPicPr>
          <p:cNvPr id="6" name="Image 5" descr="grn_edges_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03" y="2265748"/>
            <a:ext cx="3854667" cy="2124000"/>
          </a:xfrm>
          <a:prstGeom prst="rect">
            <a:avLst/>
          </a:prstGeom>
        </p:spPr>
      </p:pic>
      <p:pic>
        <p:nvPicPr>
          <p:cNvPr id="7" name="Image 6" descr="met_edges_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03" y="4087598"/>
            <a:ext cx="3854667" cy="2124000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1607839" y="657576"/>
            <a:ext cx="20285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a. Number of functional regions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5502010" y="657576"/>
            <a:ext cx="16536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b. Functional genome size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160190" y="2483730"/>
            <a:ext cx="29238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c. Number of nodes in the regulation network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160188" y="4297622"/>
            <a:ext cx="29238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e. Number of nodes in the metabolic network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879707" y="2483730"/>
            <a:ext cx="28982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d. Number of edges in the regulation network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892531" y="4297622"/>
            <a:ext cx="28725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f. Number of edges in the metabolic network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5946779" y="2246794"/>
            <a:ext cx="7830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/>
              <a:t>Generations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5946779" y="4071081"/>
            <a:ext cx="7830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/>
              <a:t>Generations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5946779" y="5886839"/>
            <a:ext cx="7830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/>
              <a:t>Generations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222631" y="5886839"/>
            <a:ext cx="7830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/>
              <a:t>Generations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2222631" y="4054564"/>
            <a:ext cx="7830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/>
              <a:t>Generations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2222631" y="2214528"/>
            <a:ext cx="78304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/>
              <a:t>Generations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3091778" y="894082"/>
            <a:ext cx="109812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>
                <a:solidFill>
                  <a:schemeClr val="accent2"/>
                </a:solidFill>
              </a:rPr>
              <a:t>After this point,</a:t>
            </a:r>
          </a:p>
          <a:p>
            <a:pPr algn="ctr"/>
            <a:r>
              <a:rPr lang="fr-FR" sz="1000">
                <a:solidFill>
                  <a:schemeClr val="accent2"/>
                </a:solidFill>
              </a:rPr>
              <a:t>the genome contains</a:t>
            </a:r>
          </a:p>
          <a:p>
            <a:pPr algn="ctr"/>
            <a:r>
              <a:rPr lang="fr-FR" sz="1000">
                <a:solidFill>
                  <a:schemeClr val="accent2"/>
                </a:solidFill>
              </a:rPr>
              <a:t>a single operon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2742166" y="1140409"/>
            <a:ext cx="29461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107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enome_energy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6" t="3086" r="26957" b="59875"/>
          <a:stretch/>
        </p:blipFill>
        <p:spPr>
          <a:xfrm>
            <a:off x="5207452" y="2303977"/>
            <a:ext cx="2315394" cy="2360969"/>
          </a:xfrm>
          <a:prstGeom prst="rect">
            <a:avLst/>
          </a:prstGeom>
        </p:spPr>
      </p:pic>
      <p:pic>
        <p:nvPicPr>
          <p:cNvPr id="3" name="Image 2" descr="genome_noenergy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1" r="21120" b="55602"/>
          <a:stretch/>
        </p:blipFill>
        <p:spPr>
          <a:xfrm>
            <a:off x="675684" y="1270037"/>
            <a:ext cx="4164996" cy="4176470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15666724"/>
              <a:gd name="adj2" fmla="val 17877153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rc 20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18113358"/>
              <a:gd name="adj2" fmla="val 18914802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19208655"/>
              <a:gd name="adj2" fmla="val 19965412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c 22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20715984"/>
              <a:gd name="adj2" fmla="val 2658990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rc 23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3377434"/>
              <a:gd name="adj2" fmla="val 5949962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rc 24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6326442"/>
              <a:gd name="adj2" fmla="val 7047639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Arc 25"/>
          <p:cNvSpPr/>
          <p:nvPr/>
        </p:nvSpPr>
        <p:spPr>
          <a:xfrm>
            <a:off x="1025095" y="1600246"/>
            <a:ext cx="3473939" cy="3527294"/>
          </a:xfrm>
          <a:prstGeom prst="arc">
            <a:avLst>
              <a:gd name="adj1" fmla="val 10219726"/>
              <a:gd name="adj2" fmla="val 11381814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Arc 26"/>
          <p:cNvSpPr/>
          <p:nvPr/>
        </p:nvSpPr>
        <p:spPr>
          <a:xfrm>
            <a:off x="1029424" y="1600246"/>
            <a:ext cx="3473939" cy="3527294"/>
          </a:xfrm>
          <a:prstGeom prst="arc">
            <a:avLst>
              <a:gd name="adj1" fmla="val 11696513"/>
              <a:gd name="adj2" fmla="val 12807102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Arc 27"/>
          <p:cNvSpPr/>
          <p:nvPr/>
        </p:nvSpPr>
        <p:spPr>
          <a:xfrm>
            <a:off x="1029424" y="1600246"/>
            <a:ext cx="3473939" cy="3527294"/>
          </a:xfrm>
          <a:prstGeom prst="arc">
            <a:avLst>
              <a:gd name="adj1" fmla="val 13521422"/>
              <a:gd name="adj2" fmla="val 14277672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28"/>
          <p:cNvSpPr/>
          <p:nvPr/>
        </p:nvSpPr>
        <p:spPr>
          <a:xfrm>
            <a:off x="5533860" y="2652430"/>
            <a:ext cx="1639078" cy="1664252"/>
          </a:xfrm>
          <a:prstGeom prst="arc">
            <a:avLst>
              <a:gd name="adj1" fmla="val 12497388"/>
              <a:gd name="adj2" fmla="val 9799704"/>
            </a:avLst>
          </a:prstGeom>
          <a:ln w="57150" cmpd="sng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2998997" y="1625646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762292" y="1927496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2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270849" y="2538501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3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095634" y="3174906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4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051003" y="4718321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5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3033922" y="4836852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6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4281697" y="3674802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7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4096142" y="2402347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8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3772067" y="1996896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9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6306861" y="2687863"/>
            <a:ext cx="909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 b="1"/>
              <a:t>1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2215845" y="2996143"/>
            <a:ext cx="1008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Repetition 6</a:t>
            </a:r>
          </a:p>
          <a:p>
            <a:pPr algn="ctr"/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60 genetic units</a:t>
            </a:r>
          </a:p>
          <a:p>
            <a:pPr algn="ctr"/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76.7% coding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5851321" y="3200162"/>
            <a:ext cx="1008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Repetition 2</a:t>
            </a:r>
          </a:p>
          <a:p>
            <a:pPr algn="ctr"/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32 genetic units</a:t>
            </a:r>
          </a:p>
          <a:p>
            <a:pPr algn="ctr"/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90.6% coding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5402403" y="1913616"/>
            <a:ext cx="18921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b. Genome structure</a:t>
            </a:r>
          </a:p>
          <a:p>
            <a:pPr algn="ctr"/>
            <a:r>
              <a:rPr lang="fr-FR" sz="1200" b="1"/>
              <a:t>with protein production costs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716198" y="891797"/>
            <a:ext cx="21108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a. Genome structure</a:t>
            </a:r>
          </a:p>
          <a:p>
            <a:pPr algn="ctr"/>
            <a:r>
              <a:rPr lang="fr-FR" sz="1200" b="1"/>
              <a:t>without protein production costs</a:t>
            </a:r>
          </a:p>
        </p:txBody>
      </p:sp>
    </p:spTree>
    <p:extLst>
      <p:ext uri="{BB962C8B-B14F-4D97-AF65-F5344CB8AC3E}">
        <p14:creationId xmlns:p14="http://schemas.microsoft.com/office/powerpoint/2010/main" val="247244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ZoneTexte 32"/>
          <p:cNvSpPr txBox="1"/>
          <p:nvPr/>
        </p:nvSpPr>
        <p:spPr>
          <a:xfrm>
            <a:off x="2354664" y="736128"/>
            <a:ext cx="19107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a. Genetic regulation network</a:t>
            </a:r>
          </a:p>
        </p:txBody>
      </p:sp>
      <p:pic>
        <p:nvPicPr>
          <p:cNvPr id="8" name="Image 7" descr="part2_result2_metabolic_network_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64" y="1637247"/>
            <a:ext cx="3390900" cy="1955800"/>
          </a:xfrm>
          <a:prstGeom prst="rect">
            <a:avLst/>
          </a:prstGeom>
        </p:spPr>
      </p:pic>
      <p:pic>
        <p:nvPicPr>
          <p:cNvPr id="9" name="Image 8" descr="energy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32" y="1106838"/>
            <a:ext cx="3226732" cy="3016619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5971472" y="736128"/>
            <a:ext cx="138499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b. Metabolic network</a:t>
            </a:r>
          </a:p>
        </p:txBody>
      </p:sp>
    </p:spTree>
    <p:extLst>
      <p:ext uri="{BB962C8B-B14F-4D97-AF65-F5344CB8AC3E}">
        <p14:creationId xmlns:p14="http://schemas.microsoft.com/office/powerpoint/2010/main" val="375685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nn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49" y="1163070"/>
            <a:ext cx="5292000" cy="1731732"/>
          </a:xfrm>
          <a:prstGeom prst="rect">
            <a:avLst/>
          </a:prstGeom>
        </p:spPr>
      </p:pic>
      <p:pic>
        <p:nvPicPr>
          <p:cNvPr id="3" name="Image 2" descr="ou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49" y="2704341"/>
            <a:ext cx="5292000" cy="1731732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2258508" y="1163070"/>
            <a:ext cx="21295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 b="1"/>
              <a:t>a. Cytoplasm’s metabolic content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58508" y="2715304"/>
            <a:ext cx="265457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 b="1"/>
              <a:t>b. Local environment’s metabolic content</a:t>
            </a:r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1692691" y="1939430"/>
            <a:ext cx="9111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00"/>
              <a:t>Concentration (Z)</a:t>
            </a:r>
          </a:p>
        </p:txBody>
      </p:sp>
      <p:sp>
        <p:nvSpPr>
          <p:cNvPr id="12" name="ZoneTexte 11"/>
          <p:cNvSpPr txBox="1"/>
          <p:nvPr/>
        </p:nvSpPr>
        <p:spPr>
          <a:xfrm rot="16200000">
            <a:off x="1705920" y="3480959"/>
            <a:ext cx="9111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00"/>
              <a:t>Concentration (Z)</a:t>
            </a:r>
          </a:p>
        </p:txBody>
      </p:sp>
    </p:spTree>
    <p:extLst>
      <p:ext uri="{BB962C8B-B14F-4D97-AF65-F5344CB8AC3E}">
        <p14:creationId xmlns:p14="http://schemas.microsoft.com/office/powerpoint/2010/main" val="1345508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genome_innovation_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r="17900" b="49764"/>
          <a:stretch/>
        </p:blipFill>
        <p:spPr>
          <a:xfrm>
            <a:off x="1293477" y="752529"/>
            <a:ext cx="2158077" cy="2195426"/>
          </a:xfrm>
          <a:prstGeom prst="rect">
            <a:avLst/>
          </a:prstGeom>
        </p:spPr>
      </p:pic>
      <p:sp>
        <p:nvSpPr>
          <p:cNvPr id="44" name="Arc 43"/>
          <p:cNvSpPr/>
          <p:nvPr/>
        </p:nvSpPr>
        <p:spPr>
          <a:xfrm>
            <a:off x="1629128" y="1106397"/>
            <a:ext cx="1478598" cy="1501307"/>
          </a:xfrm>
          <a:prstGeom prst="arc">
            <a:avLst>
              <a:gd name="adj1" fmla="val 14837645"/>
              <a:gd name="adj2" fmla="val 14366888"/>
            </a:avLst>
          </a:prstGeom>
          <a:ln w="57150" cmpd="sng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/>
          <p:cNvSpPr txBox="1"/>
          <p:nvPr/>
        </p:nvSpPr>
        <p:spPr>
          <a:xfrm>
            <a:off x="1848899" y="1672199"/>
            <a:ext cx="1008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40 genetic units</a:t>
            </a:r>
          </a:p>
          <a:p>
            <a:pPr algn="ctr"/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100% coding</a:t>
            </a:r>
          </a:p>
        </p:txBody>
      </p:sp>
      <p:pic>
        <p:nvPicPr>
          <p:cNvPr id="5" name="Image 4" descr="innovation_2_reg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t="4529" r="21164" b="54051"/>
          <a:stretch/>
        </p:blipFill>
        <p:spPr>
          <a:xfrm>
            <a:off x="541347" y="3168650"/>
            <a:ext cx="3633494" cy="3508036"/>
          </a:xfrm>
          <a:prstGeom prst="rect">
            <a:avLst/>
          </a:prstGeom>
        </p:spPr>
      </p:pic>
      <p:pic>
        <p:nvPicPr>
          <p:cNvPr id="7" name="Image 6" descr="innovation_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4494" r="33248" b="57014"/>
          <a:stretch/>
        </p:blipFill>
        <p:spPr>
          <a:xfrm>
            <a:off x="4346664" y="2726009"/>
            <a:ext cx="3396197" cy="3950677"/>
          </a:xfrm>
          <a:prstGeom prst="rect">
            <a:avLst/>
          </a:prstGeom>
        </p:spPr>
      </p:pic>
      <p:pic>
        <p:nvPicPr>
          <p:cNvPr id="8" name="Image 7" descr="inne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768" y="525275"/>
            <a:ext cx="5024432" cy="2058622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293477" y="490288"/>
            <a:ext cx="21580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/>
              <a:t>a. Genome structure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4709134" y="490288"/>
            <a:ext cx="244177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b. Metabolic content of the cytoplasm</a:t>
            </a:r>
          </a:p>
        </p:txBody>
      </p:sp>
      <p:sp>
        <p:nvSpPr>
          <p:cNvPr id="49" name="ZoneTexte 48"/>
          <p:cNvSpPr txBox="1"/>
          <p:nvPr/>
        </p:nvSpPr>
        <p:spPr>
          <a:xfrm rot="16200000">
            <a:off x="3253943" y="1469640"/>
            <a:ext cx="91114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00"/>
              <a:t>Concentration (Z)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861931" y="2556904"/>
            <a:ext cx="213617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/>
              <a:t>d. Metabolic network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541347" y="2983984"/>
            <a:ext cx="36334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/>
              <a:t>c. Genetic regulation network</a:t>
            </a:r>
          </a:p>
        </p:txBody>
      </p:sp>
    </p:spTree>
    <p:extLst>
      <p:ext uri="{BB962C8B-B14F-4D97-AF65-F5344CB8AC3E}">
        <p14:creationId xmlns:p14="http://schemas.microsoft.com/office/powerpoint/2010/main" val="48131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6296759" y="1905645"/>
            <a:ext cx="3952369" cy="3153805"/>
          </a:xfrm>
          <a:prstGeom prst="roundRect">
            <a:avLst>
              <a:gd name="adj" fmla="val 36201"/>
            </a:avLst>
          </a:prstGeom>
          <a:solidFill>
            <a:schemeClr val="accent5">
              <a:lumMod val="20000"/>
              <a:lumOff val="80000"/>
            </a:schemeClr>
          </a:solidFill>
          <a:ln w="38100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005669" y="2994682"/>
            <a:ext cx="856164" cy="2925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1"/>
                </a:solidFill>
                <a:latin typeface="Avenir Black"/>
                <a:cs typeface="Avenir Black"/>
              </a:rPr>
              <a:t>Prom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5572" y="2994681"/>
            <a:ext cx="634987" cy="2925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3"/>
                </a:solidFill>
                <a:latin typeface="Avenir Black"/>
                <a:cs typeface="Avenir Black"/>
              </a:rPr>
              <a:t>BS</a:t>
            </a:r>
            <a:r>
              <a:rPr lang="fr-FR" sz="1200" baseline="-25000">
                <a:solidFill>
                  <a:schemeClr val="accent3"/>
                </a:solidFill>
                <a:latin typeface="Avenir Black"/>
                <a:cs typeface="Avenir Black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2544298" y="2994681"/>
            <a:ext cx="806221" cy="2925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4"/>
                </a:solidFill>
                <a:latin typeface="Avenir Black"/>
                <a:cs typeface="Avenir Black"/>
              </a:rPr>
              <a:t>TF</a:t>
            </a:r>
            <a:r>
              <a:rPr lang="fr-FR" sz="1200" baseline="-25000">
                <a:solidFill>
                  <a:schemeClr val="accent4"/>
                </a:solidFill>
                <a:latin typeface="Avenir Black"/>
                <a:cs typeface="Avenir Black"/>
              </a:rPr>
              <a:t>1</a:t>
            </a:r>
            <a:r>
              <a:rPr lang="fr-FR" sz="1200">
                <a:solidFill>
                  <a:schemeClr val="accent4"/>
                </a:solidFill>
                <a:latin typeface="Avenir Black"/>
                <a:cs typeface="Avenir Black"/>
              </a:rPr>
              <a:t> (20)</a:t>
            </a:r>
          </a:p>
        </p:txBody>
      </p:sp>
      <p:sp>
        <p:nvSpPr>
          <p:cNvPr id="8" name="Rectangle 7"/>
          <p:cNvSpPr/>
          <p:nvPr/>
        </p:nvSpPr>
        <p:spPr>
          <a:xfrm>
            <a:off x="3374258" y="2994681"/>
            <a:ext cx="929851" cy="2925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E</a:t>
            </a:r>
            <a:r>
              <a:rPr lang="fr-FR" sz="1200" baseline="-25000">
                <a:solidFill>
                  <a:schemeClr val="accent2"/>
                </a:solidFill>
                <a:latin typeface="Avenir Black"/>
                <a:cs typeface="Avenir Black"/>
              </a:rPr>
              <a:t>1</a:t>
            </a:r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 (20 → 5)</a:t>
            </a:r>
          </a:p>
        </p:txBody>
      </p:sp>
      <p:sp>
        <p:nvSpPr>
          <p:cNvPr id="10" name="Flèche à angle droit 9"/>
          <p:cNvSpPr/>
          <p:nvPr/>
        </p:nvSpPr>
        <p:spPr>
          <a:xfrm rot="16200000" flipV="1">
            <a:off x="991291" y="2726696"/>
            <a:ext cx="288953" cy="267557"/>
          </a:xfrm>
          <a:prstGeom prst="bentUpArrow">
            <a:avLst>
              <a:gd name="adj1" fmla="val 5000"/>
              <a:gd name="adj2" fmla="val 25000"/>
              <a:gd name="adj3" fmla="val 25000"/>
            </a:avLst>
          </a:prstGeom>
          <a:solidFill>
            <a:srgbClr val="4F81BD"/>
          </a:solidFill>
          <a:ln w="12700" cmpd="sng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05673" y="4914591"/>
            <a:ext cx="856164" cy="2925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1"/>
                </a:solidFill>
                <a:latin typeface="Avenir Black"/>
                <a:cs typeface="Avenir Black"/>
              </a:rPr>
              <a:t>Prom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85576" y="4914590"/>
            <a:ext cx="634987" cy="2925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3"/>
                </a:solidFill>
                <a:latin typeface="Avenir Black"/>
                <a:cs typeface="Avenir Black"/>
              </a:rPr>
              <a:t>BS</a:t>
            </a:r>
            <a:r>
              <a:rPr lang="fr-FR" sz="1200" baseline="-25000">
                <a:solidFill>
                  <a:schemeClr val="accent3"/>
                </a:solidFill>
                <a:latin typeface="Avenir Black"/>
                <a:cs typeface="Avenir Black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44302" y="4914590"/>
            <a:ext cx="806221" cy="2925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4"/>
                </a:solidFill>
                <a:latin typeface="Avenir Black"/>
                <a:cs typeface="Avenir Black"/>
              </a:rPr>
              <a:t>TF</a:t>
            </a:r>
            <a:r>
              <a:rPr lang="fr-FR" sz="1200" baseline="-25000">
                <a:solidFill>
                  <a:schemeClr val="accent4"/>
                </a:solidFill>
                <a:latin typeface="Avenir Black"/>
                <a:cs typeface="Avenir Black"/>
              </a:rPr>
              <a:t>2</a:t>
            </a:r>
            <a:r>
              <a:rPr lang="fr-FR" sz="1200">
                <a:solidFill>
                  <a:schemeClr val="accent4"/>
                </a:solidFill>
                <a:latin typeface="Avenir Black"/>
                <a:cs typeface="Avenir Black"/>
              </a:rPr>
              <a:t> (22)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74262" y="4914590"/>
            <a:ext cx="906107" cy="2925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E</a:t>
            </a:r>
            <a:r>
              <a:rPr lang="fr-FR" sz="1200" baseline="-25000">
                <a:solidFill>
                  <a:schemeClr val="accent2"/>
                </a:solidFill>
                <a:latin typeface="Avenir Black"/>
                <a:cs typeface="Avenir Black"/>
              </a:rPr>
              <a:t>2</a:t>
            </a:r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 (22 → 3)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04109" y="4914591"/>
            <a:ext cx="934644" cy="2925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Pump</a:t>
            </a:r>
            <a:r>
              <a:rPr lang="fr-FR" sz="1200" baseline="-25000">
                <a:solidFill>
                  <a:schemeClr val="accent2"/>
                </a:solidFill>
                <a:latin typeface="Avenir Black"/>
                <a:cs typeface="Avenir Black"/>
              </a:rPr>
              <a:t>2</a:t>
            </a:r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 (22)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2928230" y="2338331"/>
            <a:ext cx="0" cy="568960"/>
          </a:xfrm>
          <a:prstGeom prst="straightConnector1">
            <a:avLst/>
          </a:prstGeom>
          <a:ln w="38100" cmpd="dbl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Pentagone 22"/>
          <p:cNvSpPr/>
          <p:nvPr/>
        </p:nvSpPr>
        <p:spPr>
          <a:xfrm>
            <a:off x="2714870" y="1850651"/>
            <a:ext cx="426720" cy="406400"/>
          </a:xfrm>
          <a:prstGeom prst="pent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>
                <a:latin typeface="Avenir Black"/>
                <a:cs typeface="Avenir Black"/>
              </a:rPr>
              <a:t>1</a:t>
            </a:r>
          </a:p>
        </p:txBody>
      </p:sp>
      <p:sp>
        <p:nvSpPr>
          <p:cNvPr id="24" name="Ellipse 23"/>
          <p:cNvSpPr/>
          <p:nvPr/>
        </p:nvSpPr>
        <p:spPr>
          <a:xfrm>
            <a:off x="3009510" y="1796465"/>
            <a:ext cx="264160" cy="2641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Avenir Black"/>
                <a:cs typeface="Avenir Black"/>
              </a:rPr>
              <a:t>20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189215" y="1474758"/>
            <a:ext cx="1099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800"/>
              <a:t>-</a:t>
            </a:r>
          </a:p>
        </p:txBody>
      </p:sp>
      <p:sp>
        <p:nvSpPr>
          <p:cNvPr id="27" name="Forme libre 26"/>
          <p:cNvSpPr/>
          <p:nvPr/>
        </p:nvSpPr>
        <p:spPr>
          <a:xfrm>
            <a:off x="3395590" y="1875436"/>
            <a:ext cx="1300480" cy="1011535"/>
          </a:xfrm>
          <a:custGeom>
            <a:avLst/>
            <a:gdLst>
              <a:gd name="connsiteX0" fmla="*/ 1300480 w 1300480"/>
              <a:gd name="connsiteY0" fmla="*/ 1011535 h 1011535"/>
              <a:gd name="connsiteX1" fmla="*/ 1016000 w 1300480"/>
              <a:gd name="connsiteY1" fmla="*/ 127615 h 1011535"/>
              <a:gd name="connsiteX2" fmla="*/ 0 w 1300480"/>
              <a:gd name="connsiteY2" fmla="*/ 5695 h 101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0480" h="1011535">
                <a:moveTo>
                  <a:pt x="1300480" y="1011535"/>
                </a:moveTo>
                <a:cubicBezTo>
                  <a:pt x="1266613" y="653395"/>
                  <a:pt x="1232747" y="295255"/>
                  <a:pt x="1016000" y="127615"/>
                </a:cubicBezTo>
                <a:cubicBezTo>
                  <a:pt x="799253" y="-40025"/>
                  <a:pt x="0" y="5695"/>
                  <a:pt x="0" y="5695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8" name="Forme libre 27"/>
          <p:cNvSpPr/>
          <p:nvPr/>
        </p:nvSpPr>
        <p:spPr>
          <a:xfrm>
            <a:off x="1546470" y="2047465"/>
            <a:ext cx="1091326" cy="839506"/>
          </a:xfrm>
          <a:custGeom>
            <a:avLst/>
            <a:gdLst>
              <a:gd name="connsiteX0" fmla="*/ 1087120 w 1091326"/>
              <a:gd name="connsiteY0" fmla="*/ 6386 h 839506"/>
              <a:gd name="connsiteX1" fmla="*/ 975360 w 1091326"/>
              <a:gd name="connsiteY1" fmla="*/ 16546 h 839506"/>
              <a:gd name="connsiteX2" fmla="*/ 314960 w 1091326"/>
              <a:gd name="connsiteY2" fmla="*/ 148626 h 839506"/>
              <a:gd name="connsiteX3" fmla="*/ 0 w 1091326"/>
              <a:gd name="connsiteY3" fmla="*/ 839506 h 8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326" h="839506">
                <a:moveTo>
                  <a:pt x="1087120" y="6386"/>
                </a:moveTo>
                <a:cubicBezTo>
                  <a:pt x="1095586" y="-388"/>
                  <a:pt x="1104053" y="-7161"/>
                  <a:pt x="975360" y="16546"/>
                </a:cubicBezTo>
                <a:cubicBezTo>
                  <a:pt x="846667" y="40253"/>
                  <a:pt x="477520" y="11466"/>
                  <a:pt x="314960" y="148626"/>
                </a:cubicBezTo>
                <a:cubicBezTo>
                  <a:pt x="152400" y="285786"/>
                  <a:pt x="0" y="839506"/>
                  <a:pt x="0" y="839506"/>
                </a:cubicBezTo>
              </a:path>
            </a:pathLst>
          </a:custGeom>
          <a:ln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cxnSp>
        <p:nvCxnSpPr>
          <p:cNvPr id="29" name="Connecteur droit avec flèche 28"/>
          <p:cNvCxnSpPr/>
          <p:nvPr/>
        </p:nvCxnSpPr>
        <p:spPr>
          <a:xfrm flipV="1">
            <a:off x="2928230" y="4255994"/>
            <a:ext cx="0" cy="568960"/>
          </a:xfrm>
          <a:prstGeom prst="straightConnector1">
            <a:avLst/>
          </a:prstGeom>
          <a:ln w="38100" cmpd="dbl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Pentagone 29"/>
          <p:cNvSpPr/>
          <p:nvPr/>
        </p:nvSpPr>
        <p:spPr>
          <a:xfrm>
            <a:off x="2714870" y="3768314"/>
            <a:ext cx="426720" cy="406400"/>
          </a:xfrm>
          <a:prstGeom prst="pentagon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>
                <a:latin typeface="Avenir Black"/>
                <a:cs typeface="Avenir Black"/>
              </a:rPr>
              <a:t>2</a:t>
            </a:r>
          </a:p>
        </p:txBody>
      </p:sp>
      <p:sp>
        <p:nvSpPr>
          <p:cNvPr id="31" name="Ellipse 30"/>
          <p:cNvSpPr/>
          <p:nvPr/>
        </p:nvSpPr>
        <p:spPr>
          <a:xfrm>
            <a:off x="3009510" y="3714128"/>
            <a:ext cx="264160" cy="2641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tx1"/>
                </a:solidFill>
                <a:latin typeface="Avenir Black"/>
                <a:cs typeface="Avenir Black"/>
              </a:rPr>
              <a:t>22</a:t>
            </a:r>
          </a:p>
        </p:txBody>
      </p:sp>
      <p:sp>
        <p:nvSpPr>
          <p:cNvPr id="32" name="Forme libre 31"/>
          <p:cNvSpPr/>
          <p:nvPr/>
        </p:nvSpPr>
        <p:spPr>
          <a:xfrm>
            <a:off x="3395590" y="3793099"/>
            <a:ext cx="1300480" cy="1011535"/>
          </a:xfrm>
          <a:custGeom>
            <a:avLst/>
            <a:gdLst>
              <a:gd name="connsiteX0" fmla="*/ 1300480 w 1300480"/>
              <a:gd name="connsiteY0" fmla="*/ 1011535 h 1011535"/>
              <a:gd name="connsiteX1" fmla="*/ 1016000 w 1300480"/>
              <a:gd name="connsiteY1" fmla="*/ 127615 h 1011535"/>
              <a:gd name="connsiteX2" fmla="*/ 0 w 1300480"/>
              <a:gd name="connsiteY2" fmla="*/ 5695 h 101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0480" h="1011535">
                <a:moveTo>
                  <a:pt x="1300480" y="1011535"/>
                </a:moveTo>
                <a:cubicBezTo>
                  <a:pt x="1266613" y="653395"/>
                  <a:pt x="1232747" y="295255"/>
                  <a:pt x="1016000" y="127615"/>
                </a:cubicBezTo>
                <a:cubicBezTo>
                  <a:pt x="799253" y="-40025"/>
                  <a:pt x="0" y="5695"/>
                  <a:pt x="0" y="5695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1546470" y="3965128"/>
            <a:ext cx="1091326" cy="839506"/>
          </a:xfrm>
          <a:custGeom>
            <a:avLst/>
            <a:gdLst>
              <a:gd name="connsiteX0" fmla="*/ 1087120 w 1091326"/>
              <a:gd name="connsiteY0" fmla="*/ 6386 h 839506"/>
              <a:gd name="connsiteX1" fmla="*/ 975360 w 1091326"/>
              <a:gd name="connsiteY1" fmla="*/ 16546 h 839506"/>
              <a:gd name="connsiteX2" fmla="*/ 314960 w 1091326"/>
              <a:gd name="connsiteY2" fmla="*/ 148626 h 839506"/>
              <a:gd name="connsiteX3" fmla="*/ 0 w 1091326"/>
              <a:gd name="connsiteY3" fmla="*/ 839506 h 83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326" h="839506">
                <a:moveTo>
                  <a:pt x="1087120" y="6386"/>
                </a:moveTo>
                <a:cubicBezTo>
                  <a:pt x="1095586" y="-388"/>
                  <a:pt x="1104053" y="-7161"/>
                  <a:pt x="975360" y="16546"/>
                </a:cubicBezTo>
                <a:cubicBezTo>
                  <a:pt x="846667" y="40253"/>
                  <a:pt x="477520" y="11466"/>
                  <a:pt x="314960" y="148626"/>
                </a:cubicBezTo>
                <a:cubicBezTo>
                  <a:pt x="152400" y="285786"/>
                  <a:pt x="0" y="839506"/>
                  <a:pt x="0" y="839506"/>
                </a:cubicBezTo>
              </a:path>
            </a:pathLst>
          </a:custGeom>
          <a:ln>
            <a:solidFill>
              <a:srgbClr val="000000"/>
            </a:solidFill>
            <a:prstDash val="dash"/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5663412" y="2655460"/>
            <a:ext cx="264160" cy="264160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rgbClr val="000000"/>
                </a:solidFill>
                <a:latin typeface="Avenir Black"/>
                <a:cs typeface="Avenir Black"/>
              </a:rPr>
              <a:t>20</a:t>
            </a:r>
          </a:p>
        </p:txBody>
      </p:sp>
      <p:sp>
        <p:nvSpPr>
          <p:cNvPr id="36" name="Ellipse 35"/>
          <p:cNvSpPr/>
          <p:nvPr/>
        </p:nvSpPr>
        <p:spPr>
          <a:xfrm>
            <a:off x="5663412" y="4090763"/>
            <a:ext cx="264160" cy="264160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rgbClr val="000000"/>
                </a:solidFill>
                <a:latin typeface="Avenir Black"/>
                <a:cs typeface="Avenir Black"/>
              </a:rPr>
              <a:t>22</a:t>
            </a:r>
          </a:p>
        </p:txBody>
      </p:sp>
      <p:sp>
        <p:nvSpPr>
          <p:cNvPr id="39" name="Ellipse 38"/>
          <p:cNvSpPr/>
          <p:nvPr/>
        </p:nvSpPr>
        <p:spPr>
          <a:xfrm>
            <a:off x="6764513" y="3002538"/>
            <a:ext cx="264160" cy="264160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rgbClr val="000000"/>
                </a:solidFill>
                <a:latin typeface="Avenir Black"/>
                <a:cs typeface="Avenir Black"/>
              </a:rPr>
              <a:t>20</a:t>
            </a:r>
          </a:p>
        </p:txBody>
      </p:sp>
      <p:sp>
        <p:nvSpPr>
          <p:cNvPr id="40" name="Ellipse 39"/>
          <p:cNvSpPr/>
          <p:nvPr/>
        </p:nvSpPr>
        <p:spPr>
          <a:xfrm>
            <a:off x="6764513" y="3913995"/>
            <a:ext cx="264160" cy="264160"/>
          </a:xfrm>
          <a:prstGeom prst="ellipse">
            <a:avLst/>
          </a:pr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rgbClr val="000000"/>
                </a:solidFill>
                <a:latin typeface="Avenir Black"/>
                <a:cs typeface="Avenir Black"/>
              </a:rPr>
              <a:t>22</a:t>
            </a:r>
          </a:p>
        </p:txBody>
      </p:sp>
      <p:sp>
        <p:nvSpPr>
          <p:cNvPr id="41" name="Ellipse 40"/>
          <p:cNvSpPr/>
          <p:nvPr/>
        </p:nvSpPr>
        <p:spPr>
          <a:xfrm>
            <a:off x="7666693" y="3915054"/>
            <a:ext cx="264160" cy="264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rgbClr val="000000"/>
                </a:solidFill>
                <a:latin typeface="Avenir Black"/>
                <a:cs typeface="Avenir Black"/>
              </a:rPr>
              <a:t>3</a:t>
            </a:r>
          </a:p>
        </p:txBody>
      </p:sp>
      <p:sp>
        <p:nvSpPr>
          <p:cNvPr id="42" name="Ellipse 41"/>
          <p:cNvSpPr/>
          <p:nvPr/>
        </p:nvSpPr>
        <p:spPr>
          <a:xfrm>
            <a:off x="7666693" y="3002538"/>
            <a:ext cx="264160" cy="264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rgbClr val="000000"/>
                </a:solidFill>
                <a:latin typeface="Avenir Black"/>
                <a:cs typeface="Avenir Black"/>
              </a:rPr>
              <a:t>5</a:t>
            </a:r>
          </a:p>
        </p:txBody>
      </p:sp>
      <p:cxnSp>
        <p:nvCxnSpPr>
          <p:cNvPr id="44" name="Connecteur droit avec flèche 43"/>
          <p:cNvCxnSpPr/>
          <p:nvPr/>
        </p:nvCxnSpPr>
        <p:spPr>
          <a:xfrm>
            <a:off x="5986162" y="2872206"/>
            <a:ext cx="734478" cy="2099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5986162" y="4054002"/>
            <a:ext cx="734478" cy="12521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>
            <a:off x="7092982" y="3135946"/>
            <a:ext cx="499853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7092982" y="4046228"/>
            <a:ext cx="499853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3179690" y="3390429"/>
            <a:ext cx="1099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800"/>
              <a:t>-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634635" y="4436572"/>
            <a:ext cx="1099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800"/>
              <a:t>-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633895" y="2522084"/>
            <a:ext cx="1099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800"/>
              <a:t>-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5910363" y="1287383"/>
            <a:ext cx="2051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b="1"/>
              <a:t>b. </a:t>
            </a:r>
            <a:r>
              <a:rPr lang="fr-FR"/>
              <a:t>Metabolic network</a:t>
            </a:r>
          </a:p>
        </p:txBody>
      </p:sp>
      <p:sp>
        <p:nvSpPr>
          <p:cNvPr id="60" name="ZoneTexte 59"/>
          <p:cNvSpPr txBox="1"/>
          <p:nvPr/>
        </p:nvSpPr>
        <p:spPr>
          <a:xfrm>
            <a:off x="1537522" y="1287383"/>
            <a:ext cx="28386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b="1"/>
              <a:t>a. </a:t>
            </a:r>
            <a:r>
              <a:rPr lang="fr-FR"/>
              <a:t>Genetic regulatory network</a:t>
            </a:r>
          </a:p>
        </p:txBody>
      </p:sp>
      <p:sp>
        <p:nvSpPr>
          <p:cNvPr id="62" name="Flèche à angle droit 61"/>
          <p:cNvSpPr/>
          <p:nvPr/>
        </p:nvSpPr>
        <p:spPr>
          <a:xfrm rot="16200000" flipV="1">
            <a:off x="991460" y="4649335"/>
            <a:ext cx="288953" cy="267557"/>
          </a:xfrm>
          <a:prstGeom prst="bentUpArrow">
            <a:avLst>
              <a:gd name="adj1" fmla="val 5000"/>
              <a:gd name="adj2" fmla="val 25000"/>
              <a:gd name="adj3" fmla="val 25000"/>
            </a:avLst>
          </a:prstGeom>
          <a:solidFill>
            <a:srgbClr val="4F81BD"/>
          </a:solidFill>
          <a:ln w="12700" cmpd="sng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5514123" y="2047465"/>
            <a:ext cx="6910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>
                <a:solidFill>
                  <a:srgbClr val="7F7F7F"/>
                </a:solidFill>
              </a:rPr>
              <a:t>local</a:t>
            </a:r>
          </a:p>
          <a:p>
            <a:pPr algn="ctr"/>
            <a:r>
              <a:rPr lang="fr-FR" sz="1000" b="1">
                <a:solidFill>
                  <a:srgbClr val="7F7F7F"/>
                </a:solidFill>
              </a:rPr>
              <a:t>environment</a:t>
            </a:r>
            <a:endParaRPr lang="fr-FR" sz="1000">
              <a:solidFill>
                <a:srgbClr val="7F7F7F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7045455" y="2110655"/>
            <a:ext cx="55143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>
                <a:solidFill>
                  <a:srgbClr val="7F7F7F"/>
                </a:solidFill>
              </a:rPr>
              <a:t>cytoplasm</a:t>
            </a:r>
            <a:endParaRPr lang="fr-FR" sz="1000">
              <a:solidFill>
                <a:srgbClr val="7F7F7F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7264383" y="5064742"/>
            <a:ext cx="87870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>
                <a:solidFill>
                  <a:schemeClr val="tx1">
                    <a:lumMod val="50000"/>
                    <a:lumOff val="50000"/>
                  </a:schemeClr>
                </a:solidFill>
              </a:rPr>
              <a:t>cell’s membrane</a:t>
            </a:r>
          </a:p>
        </p:txBody>
      </p:sp>
      <p:sp>
        <p:nvSpPr>
          <p:cNvPr id="4" name="Rectangle 3"/>
          <p:cNvSpPr/>
          <p:nvPr/>
        </p:nvSpPr>
        <p:spPr>
          <a:xfrm>
            <a:off x="8135510" y="1595160"/>
            <a:ext cx="2287925" cy="42698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325277" y="2994680"/>
            <a:ext cx="934644" cy="2925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Pump</a:t>
            </a:r>
            <a:r>
              <a:rPr lang="fr-FR" sz="1200" baseline="-25000">
                <a:solidFill>
                  <a:schemeClr val="accent2"/>
                </a:solidFill>
                <a:latin typeface="Avenir Black"/>
                <a:cs typeface="Avenir Black"/>
              </a:rPr>
              <a:t>1</a:t>
            </a:r>
            <a:r>
              <a:rPr lang="fr-FR" sz="1200">
                <a:solidFill>
                  <a:schemeClr val="accent2"/>
                </a:solidFill>
                <a:latin typeface="Avenir Black"/>
                <a:cs typeface="Avenir Black"/>
              </a:rPr>
              <a:t> (20)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05168" y="2878042"/>
            <a:ext cx="215228" cy="1562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>
                <a:latin typeface="Avenir Book"/>
                <a:cs typeface="Avenir Book"/>
              </a:rPr>
              <a:t>P1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05168" y="4035026"/>
            <a:ext cx="215228" cy="1562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>
                <a:latin typeface="Avenir Book"/>
                <a:cs typeface="Avenir Book"/>
              </a:rPr>
              <a:t>P2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95768" y="3965128"/>
            <a:ext cx="215228" cy="1562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>
                <a:latin typeface="Avenir Book"/>
                <a:cs typeface="Avenir Book"/>
              </a:rPr>
              <a:t>E2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195768" y="3057842"/>
            <a:ext cx="215228" cy="1562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000">
                <a:latin typeface="Avenir Book"/>
                <a:cs typeface="Avenir Book"/>
              </a:rPr>
              <a:t>E1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001989" y="3287195"/>
            <a:ext cx="5675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b="1"/>
              <a:t>Op. 1</a:t>
            </a:r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1001989" y="5207103"/>
            <a:ext cx="5675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b="1"/>
              <a:t>Op. 2</a:t>
            </a:r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6725342" y="3337149"/>
            <a:ext cx="11267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00" b="1"/>
              <a:t>Metabolic pathway 1</a:t>
            </a:r>
            <a:endParaRPr lang="fr-FR" sz="1000"/>
          </a:p>
        </p:txBody>
      </p:sp>
      <p:sp>
        <p:nvSpPr>
          <p:cNvPr id="66" name="ZoneTexte 65"/>
          <p:cNvSpPr txBox="1"/>
          <p:nvPr/>
        </p:nvSpPr>
        <p:spPr>
          <a:xfrm>
            <a:off x="6725342" y="4270858"/>
            <a:ext cx="11267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000" b="1"/>
              <a:t>Metabolic pathway 2</a:t>
            </a:r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170076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d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5822" r="7797" b="7044"/>
          <a:stretch/>
        </p:blipFill>
        <p:spPr>
          <a:xfrm>
            <a:off x="907032" y="1282680"/>
            <a:ext cx="7523141" cy="40944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145060" y="1276880"/>
            <a:ext cx="2074988" cy="187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3650038" y="1276880"/>
            <a:ext cx="2074988" cy="187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6155011" y="1276880"/>
            <a:ext cx="2074988" cy="187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1318278" y="3330713"/>
            <a:ext cx="1901770" cy="187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3823269" y="3330447"/>
            <a:ext cx="1901770" cy="187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/>
          <p:cNvSpPr/>
          <p:nvPr/>
        </p:nvSpPr>
        <p:spPr>
          <a:xfrm>
            <a:off x="6321300" y="3330713"/>
            <a:ext cx="1901770" cy="1873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1527401" y="1276880"/>
            <a:ext cx="13281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a. Produced proteins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4031827" y="1279582"/>
            <a:ext cx="13154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b. Inherited proteins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6415254" y="1279582"/>
            <a:ext cx="153076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c. Inner cell metabolites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1447685" y="3330182"/>
            <a:ext cx="1485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d. External metabolites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4181028" y="3333415"/>
            <a:ext cx="10435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e. Energy carrier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6762205" y="3333149"/>
            <a:ext cx="8356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f. Cell’s score</a:t>
            </a:r>
          </a:p>
        </p:txBody>
      </p:sp>
      <p:sp>
        <p:nvSpPr>
          <p:cNvPr id="71" name="ZoneTexte 70"/>
          <p:cNvSpPr txBox="1"/>
          <p:nvPr/>
        </p:nvSpPr>
        <p:spPr>
          <a:xfrm rot="16200000">
            <a:off x="-63447" y="2221897"/>
            <a:ext cx="178897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Concentration (in Z units = 10</a:t>
            </a:r>
            <a:r>
              <a:rPr lang="fr-FR" sz="1000" baseline="30000"/>
              <a:t>-8</a:t>
            </a:r>
            <a:r>
              <a:rPr lang="fr-FR" sz="1000"/>
              <a:t>M)</a:t>
            </a:r>
          </a:p>
        </p:txBody>
      </p:sp>
      <p:sp>
        <p:nvSpPr>
          <p:cNvPr id="72" name="ZoneTexte 71"/>
          <p:cNvSpPr txBox="1"/>
          <p:nvPr/>
        </p:nvSpPr>
        <p:spPr>
          <a:xfrm rot="16200000">
            <a:off x="-46079" y="4296551"/>
            <a:ext cx="175422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Concentration (in Z units = 10</a:t>
            </a:r>
            <a:r>
              <a:rPr lang="fr-FR" sz="1000" baseline="30000"/>
              <a:t>-8</a:t>
            </a:r>
            <a:r>
              <a:rPr lang="fr-FR" sz="1000"/>
              <a:t>M)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1226321" y="5371301"/>
            <a:ext cx="193086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Time since cell’s birth (x100 minutes)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3717420" y="5369813"/>
            <a:ext cx="193086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Time since cell’s birth (x100 minutes)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6215733" y="5369813"/>
            <a:ext cx="193086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Time since cell’s birth (x100 minutes)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1458005" y="1530476"/>
            <a:ext cx="413241" cy="184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Op. 1</a:t>
            </a:r>
            <a:endParaRPr lang="fr-FR" sz="1200"/>
          </a:p>
        </p:txBody>
      </p:sp>
      <p:sp>
        <p:nvSpPr>
          <p:cNvPr id="19" name="Forme libre 18"/>
          <p:cNvSpPr/>
          <p:nvPr/>
        </p:nvSpPr>
        <p:spPr>
          <a:xfrm>
            <a:off x="1526919" y="1715142"/>
            <a:ext cx="157521" cy="774489"/>
          </a:xfrm>
          <a:custGeom>
            <a:avLst/>
            <a:gdLst>
              <a:gd name="connsiteX0" fmla="*/ 226436 w 226436"/>
              <a:gd name="connsiteY0" fmla="*/ 0 h 774489"/>
              <a:gd name="connsiteX1" fmla="*/ 131267 w 226436"/>
              <a:gd name="connsiteY1" fmla="*/ 580867 h 774489"/>
              <a:gd name="connsiteX2" fmla="*/ 0 w 226436"/>
              <a:gd name="connsiteY2" fmla="*/ 774489 h 77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436" h="774489">
                <a:moveTo>
                  <a:pt x="226436" y="0"/>
                </a:moveTo>
                <a:cubicBezTo>
                  <a:pt x="197721" y="225893"/>
                  <a:pt x="169006" y="451786"/>
                  <a:pt x="131267" y="580867"/>
                </a:cubicBezTo>
                <a:cubicBezTo>
                  <a:pt x="93528" y="709948"/>
                  <a:pt x="0" y="774489"/>
                  <a:pt x="0" y="774489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/>
          <p:cNvSpPr txBox="1"/>
          <p:nvPr/>
        </p:nvSpPr>
        <p:spPr>
          <a:xfrm>
            <a:off x="2361124" y="1530712"/>
            <a:ext cx="413241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Op. 2</a:t>
            </a:r>
            <a:endParaRPr lang="fr-FR" sz="1200"/>
          </a:p>
        </p:txBody>
      </p:sp>
      <p:sp>
        <p:nvSpPr>
          <p:cNvPr id="21" name="Forme libre 20"/>
          <p:cNvSpPr/>
          <p:nvPr/>
        </p:nvSpPr>
        <p:spPr>
          <a:xfrm>
            <a:off x="2566581" y="1713064"/>
            <a:ext cx="337474" cy="646501"/>
          </a:xfrm>
          <a:custGeom>
            <a:avLst/>
            <a:gdLst>
              <a:gd name="connsiteX0" fmla="*/ 0 w 452872"/>
              <a:gd name="connsiteY0" fmla="*/ 0 h 646501"/>
              <a:gd name="connsiteX1" fmla="*/ 239563 w 452872"/>
              <a:gd name="connsiteY1" fmla="*/ 534923 h 646501"/>
              <a:gd name="connsiteX2" fmla="*/ 452872 w 452872"/>
              <a:gd name="connsiteY2" fmla="*/ 646501 h 64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872" h="646501">
                <a:moveTo>
                  <a:pt x="0" y="0"/>
                </a:moveTo>
                <a:cubicBezTo>
                  <a:pt x="82042" y="213586"/>
                  <a:pt x="164084" y="427173"/>
                  <a:pt x="239563" y="534923"/>
                </a:cubicBezTo>
                <a:cubicBezTo>
                  <a:pt x="315042" y="642673"/>
                  <a:pt x="452872" y="646501"/>
                  <a:pt x="452872" y="646501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/>
          <p:cNvSpPr txBox="1"/>
          <p:nvPr/>
        </p:nvSpPr>
        <p:spPr>
          <a:xfrm>
            <a:off x="3739418" y="2359565"/>
            <a:ext cx="938550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Cell’s division</a:t>
            </a:r>
            <a:endParaRPr lang="fr-FR" sz="1200"/>
          </a:p>
        </p:txBody>
      </p:sp>
      <p:sp>
        <p:nvSpPr>
          <p:cNvPr id="79" name="ZoneTexte 78"/>
          <p:cNvSpPr txBox="1"/>
          <p:nvPr/>
        </p:nvSpPr>
        <p:spPr>
          <a:xfrm>
            <a:off x="6194557" y="1524831"/>
            <a:ext cx="305339" cy="1846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#20</a:t>
            </a:r>
            <a:endParaRPr lang="fr-FR" sz="1200"/>
          </a:p>
        </p:txBody>
      </p:sp>
      <p:sp>
        <p:nvSpPr>
          <p:cNvPr id="80" name="ZoneTexte 79"/>
          <p:cNvSpPr txBox="1"/>
          <p:nvPr/>
        </p:nvSpPr>
        <p:spPr>
          <a:xfrm>
            <a:off x="6591919" y="1524831"/>
            <a:ext cx="227343" cy="1846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#5</a:t>
            </a:r>
            <a:endParaRPr lang="fr-FR" sz="1200"/>
          </a:p>
        </p:txBody>
      </p:sp>
      <p:sp>
        <p:nvSpPr>
          <p:cNvPr id="81" name="ZoneTexte 80"/>
          <p:cNvSpPr txBox="1"/>
          <p:nvPr/>
        </p:nvSpPr>
        <p:spPr>
          <a:xfrm>
            <a:off x="7021651" y="1524831"/>
            <a:ext cx="305339" cy="184666"/>
          </a:xfrm>
          <a:prstGeom prst="rect">
            <a:avLst/>
          </a:prstGeom>
          <a:solidFill>
            <a:srgbClr val="00C402"/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#22</a:t>
            </a:r>
            <a:endParaRPr lang="fr-FR" sz="1200"/>
          </a:p>
        </p:txBody>
      </p:sp>
      <p:sp>
        <p:nvSpPr>
          <p:cNvPr id="82" name="ZoneTexte 81"/>
          <p:cNvSpPr txBox="1"/>
          <p:nvPr/>
        </p:nvSpPr>
        <p:spPr>
          <a:xfrm>
            <a:off x="7419013" y="1524831"/>
            <a:ext cx="227343" cy="1846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#3</a:t>
            </a:r>
            <a:endParaRPr lang="fr-FR" sz="1200"/>
          </a:p>
        </p:txBody>
      </p:sp>
      <p:cxnSp>
        <p:nvCxnSpPr>
          <p:cNvPr id="34" name="Connecteur droit avec flèche 33"/>
          <p:cNvCxnSpPr>
            <a:stCxn id="79" idx="2"/>
          </p:cNvCxnSpPr>
          <p:nvPr/>
        </p:nvCxnSpPr>
        <p:spPr>
          <a:xfrm flipH="1">
            <a:off x="6267827" y="1709497"/>
            <a:ext cx="79400" cy="90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necteur droit avec flèche 82"/>
          <p:cNvCxnSpPr>
            <a:stCxn id="80" idx="2"/>
          </p:cNvCxnSpPr>
          <p:nvPr/>
        </p:nvCxnSpPr>
        <p:spPr>
          <a:xfrm>
            <a:off x="6705591" y="1709497"/>
            <a:ext cx="229330" cy="74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81" idx="2"/>
          </p:cNvCxnSpPr>
          <p:nvPr/>
        </p:nvCxnSpPr>
        <p:spPr>
          <a:xfrm>
            <a:off x="7174321" y="1709497"/>
            <a:ext cx="499041" cy="90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>
            <a:stCxn id="82" idx="2"/>
          </p:cNvCxnSpPr>
          <p:nvPr/>
        </p:nvCxnSpPr>
        <p:spPr>
          <a:xfrm>
            <a:off x="7532685" y="1709497"/>
            <a:ext cx="465305" cy="45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ZoneTexte 91"/>
          <p:cNvSpPr txBox="1"/>
          <p:nvPr/>
        </p:nvSpPr>
        <p:spPr>
          <a:xfrm>
            <a:off x="1535539" y="4525153"/>
            <a:ext cx="227343" cy="184666"/>
          </a:xfrm>
          <a:prstGeom prst="rect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#5</a:t>
            </a:r>
            <a:endParaRPr lang="fr-FR" sz="1200"/>
          </a:p>
        </p:txBody>
      </p:sp>
      <p:sp>
        <p:nvSpPr>
          <p:cNvPr id="93" name="ZoneTexte 92"/>
          <p:cNvSpPr txBox="1"/>
          <p:nvPr/>
        </p:nvSpPr>
        <p:spPr>
          <a:xfrm>
            <a:off x="2154664" y="4525153"/>
            <a:ext cx="227343" cy="18466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fr-FR" sz="1200" b="1"/>
              <a:t>#3</a:t>
            </a:r>
            <a:endParaRPr lang="fr-FR" sz="1200"/>
          </a:p>
        </p:txBody>
      </p:sp>
      <p:cxnSp>
        <p:nvCxnSpPr>
          <p:cNvPr id="94" name="Connecteur droit avec flèche 93"/>
          <p:cNvCxnSpPr>
            <a:stCxn id="92" idx="0"/>
          </p:cNvCxnSpPr>
          <p:nvPr/>
        </p:nvCxnSpPr>
        <p:spPr>
          <a:xfrm flipH="1" flipV="1">
            <a:off x="1483415" y="4229839"/>
            <a:ext cx="165796" cy="29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>
            <a:stCxn id="93" idx="0"/>
          </p:cNvCxnSpPr>
          <p:nvPr/>
        </p:nvCxnSpPr>
        <p:spPr>
          <a:xfrm flipV="1">
            <a:off x="2268336" y="4105938"/>
            <a:ext cx="247619" cy="41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ZoneTexte 99"/>
          <p:cNvSpPr txBox="1"/>
          <p:nvPr/>
        </p:nvSpPr>
        <p:spPr>
          <a:xfrm>
            <a:off x="3712653" y="3591772"/>
            <a:ext cx="867793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fr-FR" sz="1200" b="1"/>
              <a:t>Little energy</a:t>
            </a:r>
          </a:p>
          <a:p>
            <a:pPr algn="ctr"/>
            <a:r>
              <a:rPr lang="fr-FR" sz="1200" b="1"/>
              <a:t>drops</a:t>
            </a:r>
            <a:endParaRPr lang="fr-FR" sz="1200"/>
          </a:p>
        </p:txBody>
      </p:sp>
      <p:sp>
        <p:nvSpPr>
          <p:cNvPr id="101" name="Ellipse 100"/>
          <p:cNvSpPr/>
          <p:nvPr/>
        </p:nvSpPr>
        <p:spPr>
          <a:xfrm>
            <a:off x="4662343" y="5090633"/>
            <a:ext cx="106696" cy="106696"/>
          </a:xfrm>
          <a:prstGeom prst="ellipse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Ellipse 101"/>
          <p:cNvSpPr/>
          <p:nvPr/>
        </p:nvSpPr>
        <p:spPr>
          <a:xfrm>
            <a:off x="5133808" y="3821245"/>
            <a:ext cx="106696" cy="106696"/>
          </a:xfrm>
          <a:prstGeom prst="ellipse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4" name="Connecteur droit 103"/>
          <p:cNvCxnSpPr>
            <a:stCxn id="100" idx="2"/>
            <a:endCxn id="101" idx="1"/>
          </p:cNvCxnSpPr>
          <p:nvPr/>
        </p:nvCxnSpPr>
        <p:spPr>
          <a:xfrm>
            <a:off x="4146550" y="3961104"/>
            <a:ext cx="531418" cy="1145154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eur droit 107"/>
          <p:cNvCxnSpPr>
            <a:stCxn id="100" idx="3"/>
            <a:endCxn id="102" idx="2"/>
          </p:cNvCxnSpPr>
          <p:nvPr/>
        </p:nvCxnSpPr>
        <p:spPr>
          <a:xfrm>
            <a:off x="4580446" y="3776438"/>
            <a:ext cx="553362" cy="98155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riangle isocèle 4"/>
          <p:cNvSpPr/>
          <p:nvPr/>
        </p:nvSpPr>
        <p:spPr>
          <a:xfrm flipV="1">
            <a:off x="5176625" y="3055181"/>
            <a:ext cx="99332" cy="84894"/>
          </a:xfrm>
          <a:prstGeom prst="triangle">
            <a:avLst/>
          </a:prstGeom>
          <a:ln w="12700"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riangle isocèle 45"/>
          <p:cNvSpPr/>
          <p:nvPr/>
        </p:nvSpPr>
        <p:spPr>
          <a:xfrm flipV="1">
            <a:off x="4621000" y="3055181"/>
            <a:ext cx="99332" cy="84894"/>
          </a:xfrm>
          <a:prstGeom prst="triangle">
            <a:avLst/>
          </a:prstGeom>
          <a:ln w="12700"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riangle isocèle 46"/>
          <p:cNvSpPr/>
          <p:nvPr/>
        </p:nvSpPr>
        <p:spPr>
          <a:xfrm flipV="1">
            <a:off x="4296569" y="3055181"/>
            <a:ext cx="99332" cy="84894"/>
          </a:xfrm>
          <a:prstGeom prst="triangle">
            <a:avLst/>
          </a:prstGeom>
          <a:ln w="12700"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/>
          <p:cNvSpPr/>
          <p:nvPr/>
        </p:nvSpPr>
        <p:spPr>
          <a:xfrm>
            <a:off x="4949658" y="4399095"/>
            <a:ext cx="106696" cy="106696"/>
          </a:xfrm>
          <a:prstGeom prst="ellipse">
            <a:avLst/>
          </a:prstGeom>
          <a:noFill/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6" name="Connecteur droit 55"/>
          <p:cNvCxnSpPr>
            <a:endCxn id="55" idx="1"/>
          </p:cNvCxnSpPr>
          <p:nvPr/>
        </p:nvCxnSpPr>
        <p:spPr>
          <a:xfrm>
            <a:off x="4580446" y="3961104"/>
            <a:ext cx="384837" cy="453616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stCxn id="78" idx="2"/>
          </p:cNvCxnSpPr>
          <p:nvPr/>
        </p:nvCxnSpPr>
        <p:spPr>
          <a:xfrm>
            <a:off x="4208693" y="2544231"/>
            <a:ext cx="136188" cy="457521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02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44" y="2036641"/>
            <a:ext cx="2856371" cy="2974231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3226208" y="2068942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Extinction time in environment A,</a:t>
            </a:r>
          </a:p>
          <a:p>
            <a:pPr algn="ctr"/>
            <a:r>
              <a:rPr lang="fr-FR" sz="1200" b="1"/>
              <a:t>with null mutation rates</a:t>
            </a:r>
          </a:p>
        </p:txBody>
      </p:sp>
      <p:sp>
        <p:nvSpPr>
          <p:cNvPr id="4" name="Parenthèse fermante 3"/>
          <p:cNvSpPr/>
          <p:nvPr/>
        </p:nvSpPr>
        <p:spPr>
          <a:xfrm rot="16200000">
            <a:off x="4272337" y="1814887"/>
            <a:ext cx="59576" cy="186055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3812879" y="2552933"/>
            <a:ext cx="98745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* (p-value = 0.017)</a:t>
            </a:r>
          </a:p>
        </p:txBody>
      </p:sp>
      <p:sp>
        <p:nvSpPr>
          <p:cNvPr id="7" name="ZoneTexte 6"/>
          <p:cNvSpPr txBox="1"/>
          <p:nvPr/>
        </p:nvSpPr>
        <p:spPr>
          <a:xfrm rot="16200000">
            <a:off x="2442297" y="3397345"/>
            <a:ext cx="84583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Simulation time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796638" y="4787221"/>
            <a:ext cx="101997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Cell’s energy model</a:t>
            </a:r>
          </a:p>
        </p:txBody>
      </p:sp>
    </p:spTree>
    <p:extLst>
      <p:ext uri="{BB962C8B-B14F-4D97-AF65-F5344CB8AC3E}">
        <p14:creationId xmlns:p14="http://schemas.microsoft.com/office/powerpoint/2010/main" val="197801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energ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97" y="2307347"/>
            <a:ext cx="3057580" cy="3203999"/>
          </a:xfrm>
          <a:prstGeom prst="rect">
            <a:avLst/>
          </a:prstGeom>
        </p:spPr>
      </p:pic>
      <p:pic>
        <p:nvPicPr>
          <p:cNvPr id="5" name="Image 4" descr="no_energ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5" y="2307347"/>
            <a:ext cx="3057580" cy="3203999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1780736" y="2410874"/>
            <a:ext cx="230832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a. Extinction time in environment A,</a:t>
            </a:r>
          </a:p>
          <a:p>
            <a:pPr algn="ctr"/>
            <a:r>
              <a:rPr lang="fr-FR" sz="1200" b="1"/>
              <a:t>without protein production costs</a:t>
            </a:r>
          </a:p>
        </p:txBody>
      </p:sp>
      <p:sp>
        <p:nvSpPr>
          <p:cNvPr id="4" name="Parenthèse fermante 3"/>
          <p:cNvSpPr/>
          <p:nvPr/>
        </p:nvSpPr>
        <p:spPr>
          <a:xfrm rot="16200000">
            <a:off x="2920091" y="2124255"/>
            <a:ext cx="59576" cy="186055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2460633" y="2862301"/>
            <a:ext cx="98745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* (p-value = 0.041)</a:t>
            </a:r>
          </a:p>
        </p:txBody>
      </p:sp>
      <p:sp>
        <p:nvSpPr>
          <p:cNvPr id="8" name="ZoneTexte 7"/>
          <p:cNvSpPr txBox="1"/>
          <p:nvPr/>
        </p:nvSpPr>
        <p:spPr>
          <a:xfrm rot="16200000">
            <a:off x="1004976" y="3747418"/>
            <a:ext cx="84583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Simulation time</a:t>
            </a:r>
          </a:p>
        </p:txBody>
      </p:sp>
      <p:sp>
        <p:nvSpPr>
          <p:cNvPr id="9" name="ZoneTexte 8"/>
          <p:cNvSpPr txBox="1"/>
          <p:nvPr/>
        </p:nvSpPr>
        <p:spPr>
          <a:xfrm rot="16200000">
            <a:off x="3848076" y="3747418"/>
            <a:ext cx="84583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Simulation time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523687" y="5175294"/>
            <a:ext cx="779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Mutation rates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386931" y="5175294"/>
            <a:ext cx="7798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/>
              <a:t>Mutation rates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636754" y="2410874"/>
            <a:ext cx="23111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200" b="1"/>
              <a:t>b. Extinction time in environment A,</a:t>
            </a:r>
          </a:p>
          <a:p>
            <a:pPr algn="ctr"/>
            <a:r>
              <a:rPr lang="fr-FR" sz="1200" b="1"/>
              <a:t>with protein production costs</a:t>
            </a:r>
          </a:p>
        </p:txBody>
      </p:sp>
      <p:sp>
        <p:nvSpPr>
          <p:cNvPr id="15" name="Parenthèse fermante 14"/>
          <p:cNvSpPr/>
          <p:nvPr/>
        </p:nvSpPr>
        <p:spPr>
          <a:xfrm rot="16200000">
            <a:off x="5750767" y="2180597"/>
            <a:ext cx="59576" cy="1860550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336193" y="2918643"/>
            <a:ext cx="8976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(p-value = 0.623)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113276" y="3355031"/>
            <a:ext cx="5875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80%</a:t>
            </a:r>
          </a:p>
          <a:p>
            <a:pPr algn="ctr"/>
            <a:r>
              <a:rPr lang="fr-FR" sz="1000" b="1"/>
              <a:t>exctinction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154314" y="3355031"/>
            <a:ext cx="5875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0%</a:t>
            </a:r>
          </a:p>
          <a:p>
            <a:pPr algn="ctr"/>
            <a:r>
              <a:rPr lang="fr-FR" sz="1000" b="1"/>
              <a:t>exctinction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967410" y="4329699"/>
            <a:ext cx="5875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100%</a:t>
            </a:r>
          </a:p>
          <a:p>
            <a:pPr algn="ctr"/>
            <a:r>
              <a:rPr lang="fr-FR" sz="1000" b="1"/>
              <a:t>exctinction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6023423" y="3855221"/>
            <a:ext cx="5875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000" b="1"/>
              <a:t>80%</a:t>
            </a:r>
          </a:p>
          <a:p>
            <a:pPr algn="ctr"/>
            <a:r>
              <a:rPr lang="fr-FR" sz="1000" b="1"/>
              <a:t>exctinction</a:t>
            </a:r>
          </a:p>
        </p:txBody>
      </p:sp>
    </p:spTree>
    <p:extLst>
      <p:ext uri="{BB962C8B-B14F-4D97-AF65-F5344CB8AC3E}">
        <p14:creationId xmlns:p14="http://schemas.microsoft.com/office/powerpoint/2010/main" val="175060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keep_regul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81" y="852092"/>
            <a:ext cx="4622800" cy="4914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34238" y="4977141"/>
            <a:ext cx="3874413" cy="359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/>
          <p:cNvSpPr txBox="1"/>
          <p:nvPr/>
        </p:nvSpPr>
        <p:spPr>
          <a:xfrm rot="16200000">
            <a:off x="1118616" y="2957774"/>
            <a:ext cx="21221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Proportion of simulations</a:t>
            </a:r>
          </a:p>
          <a:p>
            <a:pPr algn="ctr"/>
            <a:r>
              <a:rPr lang="fr-FR" sz="1600"/>
              <a:t>that kept regulation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339688" y="4949424"/>
            <a:ext cx="12363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Null</a:t>
            </a:r>
          </a:p>
          <a:p>
            <a:pPr algn="ctr"/>
            <a:r>
              <a:rPr lang="fr-FR" sz="1600"/>
              <a:t>mutation rates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087410" y="4842166"/>
            <a:ext cx="584789" cy="359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3462977" y="4842166"/>
            <a:ext cx="584789" cy="359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3955697" y="4949424"/>
            <a:ext cx="12363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Low</a:t>
            </a:r>
          </a:p>
          <a:p>
            <a:pPr algn="ctr"/>
            <a:r>
              <a:rPr lang="fr-FR" sz="1600"/>
              <a:t>mutation rates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5571706" y="4949424"/>
            <a:ext cx="12363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High</a:t>
            </a:r>
          </a:p>
          <a:p>
            <a:pPr algn="ctr"/>
            <a:r>
              <a:rPr lang="fr-FR" sz="1600"/>
              <a:t>mutation rates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3062403" y="1056329"/>
            <a:ext cx="298940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Proportion of simulations</a:t>
            </a:r>
          </a:p>
          <a:p>
            <a:pPr algn="ctr"/>
            <a:r>
              <a:rPr lang="fr-FR" sz="1600" b="1"/>
              <a:t>that did not lose genetic regulation</a:t>
            </a:r>
          </a:p>
        </p:txBody>
      </p:sp>
    </p:spTree>
    <p:extLst>
      <p:ext uri="{BB962C8B-B14F-4D97-AF65-F5344CB8AC3E}">
        <p14:creationId xmlns:p14="http://schemas.microsoft.com/office/powerpoint/2010/main" val="264876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extinction_vs_regul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4" y="883925"/>
            <a:ext cx="4521200" cy="4775200"/>
          </a:xfrm>
          <a:prstGeom prst="rect">
            <a:avLst/>
          </a:prstGeom>
        </p:spPr>
      </p:pic>
      <p:pic>
        <p:nvPicPr>
          <p:cNvPr id="2" name="Image 1" descr="extinction_ti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" y="883925"/>
            <a:ext cx="4521200" cy="4775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8711" y="4883022"/>
            <a:ext cx="3874413" cy="359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5" name="ZoneTexte 44"/>
          <p:cNvSpPr txBox="1"/>
          <p:nvPr/>
        </p:nvSpPr>
        <p:spPr>
          <a:xfrm rot="16200000">
            <a:off x="-714439" y="2933051"/>
            <a:ext cx="192781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Mean extinction time</a:t>
            </a:r>
          </a:p>
          <a:p>
            <a:pPr algn="ctr"/>
            <a:r>
              <a:rPr lang="fr-FR" sz="1600"/>
              <a:t>(simulation time-steps)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400755" y="4906968"/>
            <a:ext cx="12363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Null</a:t>
            </a:r>
          </a:p>
          <a:p>
            <a:pPr algn="ctr"/>
            <a:r>
              <a:rPr lang="fr-FR" sz="1600"/>
              <a:t>mutation rates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83783" y="4734427"/>
            <a:ext cx="584789" cy="359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8" name="Rectangle 47"/>
          <p:cNvSpPr/>
          <p:nvPr/>
        </p:nvSpPr>
        <p:spPr>
          <a:xfrm>
            <a:off x="1513830" y="4734427"/>
            <a:ext cx="584789" cy="359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9" name="ZoneTexte 48"/>
          <p:cNvSpPr txBox="1"/>
          <p:nvPr/>
        </p:nvSpPr>
        <p:spPr>
          <a:xfrm>
            <a:off x="1965689" y="4906820"/>
            <a:ext cx="12363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Low</a:t>
            </a:r>
          </a:p>
          <a:p>
            <a:pPr algn="ctr"/>
            <a:r>
              <a:rPr lang="fr-FR" sz="1600"/>
              <a:t>mutation rates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3537433" y="4906968"/>
            <a:ext cx="12363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High</a:t>
            </a:r>
          </a:p>
          <a:p>
            <a:pPr algn="ctr"/>
            <a:r>
              <a:rPr lang="fr-FR" sz="1600"/>
              <a:t>mutation rates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793088" y="1098658"/>
            <a:ext cx="359403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Mean extinction time</a:t>
            </a:r>
          </a:p>
          <a:p>
            <a:pPr algn="ctr"/>
            <a:r>
              <a:rPr lang="fr-FR" sz="1600" b="1"/>
              <a:t>(except for simulations reaching 500.000t)</a:t>
            </a:r>
          </a:p>
        </p:txBody>
      </p:sp>
      <p:sp>
        <p:nvSpPr>
          <p:cNvPr id="14" name="ZoneTexte 13"/>
          <p:cNvSpPr txBox="1"/>
          <p:nvPr/>
        </p:nvSpPr>
        <p:spPr>
          <a:xfrm rot="16200000">
            <a:off x="3614812" y="2933051"/>
            <a:ext cx="212217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Proportion of simulations</a:t>
            </a:r>
          </a:p>
          <a:p>
            <a:pPr algn="ctr"/>
            <a:r>
              <a:rPr lang="fr-FR" sz="1600"/>
              <a:t>that kept regulation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049503" y="1098658"/>
            <a:ext cx="39302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Extinction time vs.</a:t>
            </a:r>
          </a:p>
          <a:p>
            <a:pPr algn="ctr"/>
            <a:r>
              <a:rPr lang="fr-FR" sz="1600" b="1"/>
              <a:t>proportion of simulations that kept regulation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5101695" y="5146362"/>
            <a:ext cx="37610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Mean extinction time (simulation time-steps)</a:t>
            </a:r>
          </a:p>
        </p:txBody>
      </p:sp>
      <p:pic>
        <p:nvPicPr>
          <p:cNvPr id="23" name="Image 22" descr="keep_regulation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t="65558" r="33473" b="19225"/>
          <a:stretch/>
        </p:blipFill>
        <p:spPr>
          <a:xfrm>
            <a:off x="5319082" y="3978962"/>
            <a:ext cx="2314461" cy="7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metabolic_nod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14348" r="6196" b="11590"/>
          <a:stretch/>
        </p:blipFill>
        <p:spPr>
          <a:xfrm>
            <a:off x="907170" y="3719588"/>
            <a:ext cx="3024927" cy="2880417"/>
          </a:xfrm>
          <a:prstGeom prst="rect">
            <a:avLst/>
          </a:prstGeom>
        </p:spPr>
      </p:pic>
      <p:pic>
        <p:nvPicPr>
          <p:cNvPr id="16" name="Image 15" descr="metabolic_edg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14348" r="6119" b="11590"/>
          <a:stretch/>
        </p:blipFill>
        <p:spPr>
          <a:xfrm>
            <a:off x="4263703" y="3719588"/>
            <a:ext cx="3016345" cy="2880417"/>
          </a:xfrm>
          <a:prstGeom prst="rect">
            <a:avLst/>
          </a:prstGeom>
        </p:spPr>
      </p:pic>
      <p:pic>
        <p:nvPicPr>
          <p:cNvPr id="11" name="Image 10" descr="grn_nod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15163" r="6196" b="13110"/>
          <a:stretch/>
        </p:blipFill>
        <p:spPr>
          <a:xfrm>
            <a:off x="941190" y="362892"/>
            <a:ext cx="3024927" cy="2789695"/>
          </a:xfrm>
          <a:prstGeom prst="rect">
            <a:avLst/>
          </a:prstGeom>
        </p:spPr>
      </p:pic>
      <p:pic>
        <p:nvPicPr>
          <p:cNvPr id="12" name="Image 11" descr="grn_edge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15163" r="6119" b="13110"/>
          <a:stretch/>
        </p:blipFill>
        <p:spPr>
          <a:xfrm>
            <a:off x="4297724" y="362892"/>
            <a:ext cx="3016344" cy="2789695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1478382" y="21342"/>
            <a:ext cx="22034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a. Mean number of</a:t>
            </a:r>
          </a:p>
          <a:p>
            <a:pPr algn="ctr"/>
            <a:r>
              <a:rPr lang="fr-FR" sz="1600" b="1"/>
              <a:t>regulation network nodes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827140" y="21342"/>
            <a:ext cx="2183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b. Mean number of</a:t>
            </a:r>
          </a:p>
          <a:p>
            <a:pPr algn="ctr"/>
            <a:r>
              <a:rPr lang="fr-FR" sz="1600" b="1"/>
              <a:t>regulation network edges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457440" y="3416666"/>
            <a:ext cx="21772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c. Mean number of</a:t>
            </a:r>
          </a:p>
          <a:p>
            <a:pPr algn="ctr"/>
            <a:r>
              <a:rPr lang="fr-FR" sz="1600" b="1"/>
              <a:t>metabolic network nodes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27140" y="3416666"/>
            <a:ext cx="21574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d. Mean number of</a:t>
            </a:r>
          </a:p>
          <a:p>
            <a:pPr algn="ctr"/>
            <a:r>
              <a:rPr lang="fr-FR" sz="1600" b="1"/>
              <a:t>metabolic network edges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100127" y="1544135"/>
            <a:ext cx="14553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nodes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100127" y="4985198"/>
            <a:ext cx="14553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nodes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3450883" y="4985199"/>
            <a:ext cx="14379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edges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450884" y="1524128"/>
            <a:ext cx="14379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edges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000134" y="307483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5384330" y="307483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2000134" y="6476894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5384330" y="6476894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</p:spTree>
    <p:extLst>
      <p:ext uri="{BB962C8B-B14F-4D97-AF65-F5344CB8AC3E}">
        <p14:creationId xmlns:p14="http://schemas.microsoft.com/office/powerpoint/2010/main" val="198380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w_met_edg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1" t="17554" r="7071" b="13768"/>
          <a:stretch/>
        </p:blipFill>
        <p:spPr>
          <a:xfrm>
            <a:off x="4292992" y="3821654"/>
            <a:ext cx="3035533" cy="2744335"/>
          </a:xfrm>
          <a:prstGeom prst="rect">
            <a:avLst/>
          </a:prstGeom>
        </p:spPr>
      </p:pic>
      <p:pic>
        <p:nvPicPr>
          <p:cNvPr id="4" name="Image 3" descr="low_met_nod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t="17554" r="6957" b="13770"/>
          <a:stretch/>
        </p:blipFill>
        <p:spPr>
          <a:xfrm>
            <a:off x="950901" y="3821655"/>
            <a:ext cx="2979571" cy="2744334"/>
          </a:xfrm>
          <a:prstGeom prst="rect">
            <a:avLst/>
          </a:prstGeom>
        </p:spPr>
      </p:pic>
      <p:pic>
        <p:nvPicPr>
          <p:cNvPr id="3" name="Image 2" descr="low_grn_ed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9492" r="7841" b="15283"/>
          <a:stretch/>
        </p:blipFill>
        <p:spPr>
          <a:xfrm>
            <a:off x="4292990" y="513784"/>
            <a:ext cx="3009385" cy="2606413"/>
          </a:xfrm>
          <a:prstGeom prst="rect">
            <a:avLst/>
          </a:prstGeom>
        </p:spPr>
      </p:pic>
      <p:pic>
        <p:nvPicPr>
          <p:cNvPr id="2" name="Image 1" descr="low_grn_nodes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7" t="19364" b="15307"/>
          <a:stretch/>
        </p:blipFill>
        <p:spPr>
          <a:xfrm>
            <a:off x="1059568" y="493992"/>
            <a:ext cx="3233422" cy="2606412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1478382" y="21342"/>
            <a:ext cx="22034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a. Mean number of</a:t>
            </a:r>
          </a:p>
          <a:p>
            <a:pPr algn="ctr"/>
            <a:r>
              <a:rPr lang="fr-FR" sz="1600" b="1"/>
              <a:t>regulation network nodes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4827141" y="21342"/>
            <a:ext cx="218359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b. Mean number of</a:t>
            </a:r>
          </a:p>
          <a:p>
            <a:pPr algn="ctr"/>
            <a:r>
              <a:rPr lang="fr-FR" sz="1600" b="1"/>
              <a:t>regulation network edges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457440" y="3416666"/>
            <a:ext cx="21772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c. Mean number of</a:t>
            </a:r>
          </a:p>
          <a:p>
            <a:pPr algn="ctr"/>
            <a:r>
              <a:rPr lang="fr-FR" sz="1600" b="1"/>
              <a:t>metabolic network nodes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4827140" y="3416666"/>
            <a:ext cx="21574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 b="1"/>
              <a:t>d. Mean number of</a:t>
            </a:r>
          </a:p>
          <a:p>
            <a:pPr algn="ctr"/>
            <a:r>
              <a:rPr lang="fr-FR" sz="1600" b="1"/>
              <a:t>metabolic network edges</a:t>
            </a: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100127" y="1544135"/>
            <a:ext cx="14553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nodes</a:t>
            </a:r>
          </a:p>
        </p:txBody>
      </p:sp>
      <p:sp>
        <p:nvSpPr>
          <p:cNvPr id="32" name="ZoneTexte 31"/>
          <p:cNvSpPr txBox="1"/>
          <p:nvPr/>
        </p:nvSpPr>
        <p:spPr>
          <a:xfrm rot="16200000">
            <a:off x="100127" y="4985198"/>
            <a:ext cx="14553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nodes</a:t>
            </a:r>
          </a:p>
        </p:txBody>
      </p:sp>
      <p:sp>
        <p:nvSpPr>
          <p:cNvPr id="33" name="ZoneTexte 32"/>
          <p:cNvSpPr txBox="1"/>
          <p:nvPr/>
        </p:nvSpPr>
        <p:spPr>
          <a:xfrm rot="16200000">
            <a:off x="3450883" y="4985199"/>
            <a:ext cx="14379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edges</a:t>
            </a:r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3450884" y="1524128"/>
            <a:ext cx="14379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Number of edges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000134" y="307483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5384330" y="3074836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2000134" y="6476894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5384330" y="6476894"/>
            <a:ext cx="1021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600"/>
              <a:t>Generations</a:t>
            </a:r>
          </a:p>
        </p:txBody>
      </p:sp>
    </p:spTree>
    <p:extLst>
      <p:ext uri="{BB962C8B-B14F-4D97-AF65-F5344CB8AC3E}">
        <p14:creationId xmlns:p14="http://schemas.microsoft.com/office/powerpoint/2010/main" val="30015109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843</Words>
  <Application>Microsoft Macintosh PowerPoint</Application>
  <PresentationFormat>Présentation à l'écran (4:3)</PresentationFormat>
  <Paragraphs>281</Paragraphs>
  <Slides>17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Charles</dc:creator>
  <cp:keywords/>
  <dc:description/>
  <cp:lastModifiedBy>Charles</cp:lastModifiedBy>
  <cp:revision>277</cp:revision>
  <dcterms:created xsi:type="dcterms:W3CDTF">2016-11-14T10:54:02Z</dcterms:created>
  <dcterms:modified xsi:type="dcterms:W3CDTF">2017-08-23T13:03:29Z</dcterms:modified>
  <cp:category/>
</cp:coreProperties>
</file>